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tags/tag17.xml" ContentType="application/vnd.openxmlformats-officedocument.presentationml.tag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tags/tag15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6" r:id="rId2"/>
    <p:sldId id="305" r:id="rId3"/>
    <p:sldId id="306" r:id="rId4"/>
    <p:sldId id="258" r:id="rId5"/>
    <p:sldId id="259" r:id="rId6"/>
    <p:sldId id="260" r:id="rId7"/>
    <p:sldId id="302" r:id="rId8"/>
    <p:sldId id="261" r:id="rId9"/>
    <p:sldId id="262" r:id="rId10"/>
    <p:sldId id="296" r:id="rId11"/>
    <p:sldId id="267" r:id="rId12"/>
    <p:sldId id="272" r:id="rId13"/>
    <p:sldId id="313" r:id="rId14"/>
    <p:sldId id="287" r:id="rId15"/>
    <p:sldId id="268" r:id="rId16"/>
    <p:sldId id="269" r:id="rId17"/>
    <p:sldId id="329" r:id="rId18"/>
    <p:sldId id="270" r:id="rId19"/>
    <p:sldId id="271" r:id="rId20"/>
    <p:sldId id="316" r:id="rId21"/>
    <p:sldId id="307" r:id="rId22"/>
    <p:sldId id="275" r:id="rId23"/>
    <p:sldId id="319" r:id="rId24"/>
    <p:sldId id="314" r:id="rId25"/>
    <p:sldId id="279" r:id="rId26"/>
    <p:sldId id="330" r:id="rId27"/>
    <p:sldId id="291" r:id="rId28"/>
    <p:sldId id="310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14" autoAdjust="0"/>
    <p:restoredTop sz="82716" autoAdjust="0"/>
  </p:normalViewPr>
  <p:slideViewPr>
    <p:cSldViewPr>
      <p:cViewPr>
        <p:scale>
          <a:sx n="64" d="100"/>
          <a:sy n="64" d="100"/>
        </p:scale>
        <p:origin x="-7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dres\My%20Documents\sf\Strawma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dres\My%20Documents\sf\Number%20char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ndres\My%20Documents\sf\Number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chart>
    <c:autoTitleDeleted val="1"/>
    <c:plotArea>
      <c:layout>
        <c:manualLayout>
          <c:layoutTarget val="inner"/>
          <c:xMode val="edge"/>
          <c:yMode val="edge"/>
          <c:x val="0.18872101924759421"/>
          <c:y val="6.3735158105236903E-2"/>
          <c:w val="0.7672687007874015"/>
          <c:h val="0.84144586093404983"/>
        </c:manualLayout>
      </c:layout>
      <c:scatterChart>
        <c:scatterStyle val="lineMarker"/>
        <c:ser>
          <c:idx val="0"/>
          <c:order val="0"/>
          <c:tx>
            <c:strRef>
              <c:f>Sheet1!$B$1</c:f>
              <c:strCache>
                <c:ptCount val="1"/>
                <c:pt idx="0">
                  <c:v>NFS</c:v>
                </c:pt>
              </c:strCache>
            </c:strRef>
          </c:tx>
          <c:spPr>
            <a:ln w="50800"/>
          </c:spPr>
          <c:marker>
            <c:symbol val="none"/>
          </c:marker>
          <c:xVal>
            <c:numRef>
              <c:f>Sheet1!$A$2:$A$6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31</c:v>
                </c:pt>
              </c:numCache>
            </c:numRef>
          </c:xVal>
          <c:yVal>
            <c:numRef>
              <c:f>Sheet1!$B$2:$B$6</c:f>
              <c:numCache>
                <c:formatCode>General</c:formatCode>
                <c:ptCount val="5"/>
                <c:pt idx="0">
                  <c:v>54</c:v>
                </c:pt>
                <c:pt idx="1">
                  <c:v>78</c:v>
                </c:pt>
                <c:pt idx="2">
                  <c:v>117</c:v>
                </c:pt>
                <c:pt idx="3">
                  <c:v>195</c:v>
                </c:pt>
                <c:pt idx="4">
                  <c:v>346</c:v>
                </c:pt>
              </c:numCache>
            </c:numRef>
          </c:y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Multicast</c:v>
                </c:pt>
              </c:strCache>
            </c:strRef>
          </c:tx>
          <c:spPr>
            <a:ln w="50800"/>
          </c:spPr>
          <c:marker>
            <c:symbol val="none"/>
          </c:marker>
          <c:xVal>
            <c:numRef>
              <c:f>Sheet1!$A$2:$A$6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31</c:v>
                </c:pt>
              </c:numCache>
            </c:numRef>
          </c:xVal>
          <c:yVal>
            <c:numRef>
              <c:f>Sheet1!$C$2:$C$6</c:f>
              <c:numCache>
                <c:formatCode>General</c:formatCode>
                <c:ptCount val="5"/>
                <c:pt idx="0">
                  <c:v>77</c:v>
                </c:pt>
                <c:pt idx="1">
                  <c:v>80</c:v>
                </c:pt>
                <c:pt idx="2">
                  <c:v>78</c:v>
                </c:pt>
                <c:pt idx="3">
                  <c:v>84</c:v>
                </c:pt>
                <c:pt idx="4">
                  <c:v>91</c:v>
                </c:pt>
              </c:numCache>
            </c:numRef>
          </c:yVal>
        </c:ser>
        <c:axId val="65733760"/>
        <c:axId val="65735296"/>
      </c:scatterChart>
      <c:valAx>
        <c:axId val="65733760"/>
        <c:scaling>
          <c:orientation val="minMax"/>
          <c:max val="32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5735296"/>
        <c:crosses val="autoZero"/>
        <c:crossBetween val="midCat"/>
        <c:majorUnit val="4"/>
      </c:valAx>
      <c:valAx>
        <c:axId val="65735296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1600" b="0">
                    <a:latin typeface="Arial" pitchFamily="34" charset="0"/>
                    <a:cs typeface="Arial" pitchFamily="34" charset="0"/>
                  </a:defRPr>
                </a:pPr>
                <a:r>
                  <a:rPr lang="en-US" sz="1600" b="0">
                    <a:latin typeface="Arial" pitchFamily="34" charset="0"/>
                    <a:cs typeface="Arial" pitchFamily="34" charset="0"/>
                  </a:rPr>
                  <a:t>Seconds</a:t>
                </a:r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5733760"/>
        <c:crosses val="autoZero"/>
        <c:crossBetween val="midCat"/>
      </c:valAx>
      <c:spPr>
        <a:noFill/>
      </c:spPr>
    </c:plotArea>
    <c:legend>
      <c:legendPos val="r"/>
      <c:layout>
        <c:manualLayout>
          <c:xMode val="edge"/>
          <c:yMode val="edge"/>
          <c:x val="0.16590277777777795"/>
          <c:y val="7.740965071673743E-2"/>
          <c:w val="0.352451334208224"/>
          <c:h val="0.16047202433029228"/>
        </c:manualLayout>
      </c:layout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chart>
    <c:plotArea>
      <c:layout>
        <c:manualLayout>
          <c:layoutTarget val="inner"/>
          <c:xMode val="edge"/>
          <c:yMode val="edge"/>
          <c:x val="0.11679328935234452"/>
          <c:y val="4.3262411347517828E-2"/>
          <c:w val="0.61144120498451382"/>
          <c:h val="0.73629139442676061"/>
        </c:manualLayout>
      </c:layout>
      <c:barChart>
        <c:barDir val="col"/>
        <c:grouping val="stacked"/>
        <c:ser>
          <c:idx val="0"/>
          <c:order val="0"/>
          <c:tx>
            <c:strRef>
              <c:f>Sheet3!$A$31</c:f>
              <c:strCache>
                <c:ptCount val="1"/>
                <c:pt idx="0">
                  <c:v>VM suspend</c:v>
                </c:pt>
              </c:strCache>
            </c:strRef>
          </c:tx>
          <c:cat>
            <c:numRef>
              <c:f>Sheet3!$B$30:$F$30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cat>
          <c:val>
            <c:numRef>
              <c:f>Sheet3!$B$31:$F$31</c:f>
              <c:numCache>
                <c:formatCode>General</c:formatCode>
                <c:ptCount val="5"/>
                <c:pt idx="0">
                  <c:v>71.669999999999987</c:v>
                </c:pt>
                <c:pt idx="1">
                  <c:v>76.5</c:v>
                </c:pt>
                <c:pt idx="2">
                  <c:v>74.25</c:v>
                </c:pt>
                <c:pt idx="3">
                  <c:v>73.5</c:v>
                </c:pt>
                <c:pt idx="4">
                  <c:v>71.649999999999991</c:v>
                </c:pt>
              </c:numCache>
            </c:numRef>
          </c:val>
        </c:ser>
        <c:ser>
          <c:idx val="1"/>
          <c:order val="1"/>
          <c:tx>
            <c:strRef>
              <c:f>Sheet3!$A$32</c:f>
              <c:strCache>
                <c:ptCount val="1"/>
                <c:pt idx="0">
                  <c:v>Xend (suspend)</c:v>
                </c:pt>
              </c:strCache>
            </c:strRef>
          </c:tx>
          <c:cat>
            <c:numRef>
              <c:f>Sheet3!$B$30:$F$30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cat>
          <c:val>
            <c:numRef>
              <c:f>Sheet3!$B$32:$F$32</c:f>
              <c:numCache>
                <c:formatCode>General</c:formatCode>
                <c:ptCount val="5"/>
                <c:pt idx="0">
                  <c:v>92.669999999999987</c:v>
                </c:pt>
                <c:pt idx="1">
                  <c:v>82.5</c:v>
                </c:pt>
                <c:pt idx="2">
                  <c:v>58.75</c:v>
                </c:pt>
                <c:pt idx="3">
                  <c:v>64.75</c:v>
                </c:pt>
                <c:pt idx="4">
                  <c:v>36.25</c:v>
                </c:pt>
              </c:numCache>
            </c:numRef>
          </c:val>
        </c:ser>
        <c:ser>
          <c:idx val="2"/>
          <c:order val="2"/>
          <c:tx>
            <c:strRef>
              <c:f>Sheet3!$A$33</c:f>
              <c:strCache>
                <c:ptCount val="1"/>
                <c:pt idx="0">
                  <c:v>Contact hosts</c:v>
                </c:pt>
              </c:strCache>
            </c:strRef>
          </c:tx>
          <c:cat>
            <c:numRef>
              <c:f>Sheet3!$B$30:$F$30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cat>
          <c:val>
            <c:numRef>
              <c:f>Sheet3!$B$33:$F$33</c:f>
              <c:numCache>
                <c:formatCode>General</c:formatCode>
                <c:ptCount val="5"/>
                <c:pt idx="0">
                  <c:v>9.67</c:v>
                </c:pt>
                <c:pt idx="1">
                  <c:v>15.75</c:v>
                </c:pt>
                <c:pt idx="2">
                  <c:v>28</c:v>
                </c:pt>
                <c:pt idx="3">
                  <c:v>54.25</c:v>
                </c:pt>
                <c:pt idx="4">
                  <c:v>112</c:v>
                </c:pt>
              </c:numCache>
            </c:numRef>
          </c:val>
        </c:ser>
        <c:ser>
          <c:idx val="3"/>
          <c:order val="3"/>
          <c:tx>
            <c:strRef>
              <c:f>Sheet3!$A$34</c:f>
              <c:strCache>
                <c:ptCount val="1"/>
                <c:pt idx="0">
                  <c:v>VM restore</c:v>
                </c:pt>
              </c:strCache>
            </c:strRef>
          </c:tx>
          <c:cat>
            <c:numRef>
              <c:f>Sheet3!$B$30:$F$30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cat>
          <c:val>
            <c:numRef>
              <c:f>Sheet3!$B$34:$F$34</c:f>
              <c:numCache>
                <c:formatCode>General</c:formatCode>
                <c:ptCount val="5"/>
                <c:pt idx="0">
                  <c:v>168.67</c:v>
                </c:pt>
                <c:pt idx="1">
                  <c:v>166.92000000000004</c:v>
                </c:pt>
                <c:pt idx="2">
                  <c:v>173.68</c:v>
                </c:pt>
                <c:pt idx="3">
                  <c:v>171.75</c:v>
                </c:pt>
                <c:pt idx="4">
                  <c:v>188.38000000000019</c:v>
                </c:pt>
              </c:numCache>
            </c:numRef>
          </c:val>
        </c:ser>
        <c:ser>
          <c:idx val="4"/>
          <c:order val="4"/>
          <c:tx>
            <c:strRef>
              <c:f>Sheet3!$A$35</c:f>
              <c:strCache>
                <c:ptCount val="1"/>
                <c:pt idx="0">
                  <c:v>Xend (restore)</c:v>
                </c:pt>
              </c:strCache>
            </c:strRef>
          </c:tx>
          <c:cat>
            <c:numRef>
              <c:f>Sheet3!$B$30:$F$30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cat>
          <c:val>
            <c:numRef>
              <c:f>Sheet3!$B$35:$F$35</c:f>
              <c:numCache>
                <c:formatCode>General</c:formatCode>
                <c:ptCount val="5"/>
                <c:pt idx="0">
                  <c:v>203.33</c:v>
                </c:pt>
                <c:pt idx="1">
                  <c:v>208.67</c:v>
                </c:pt>
                <c:pt idx="2">
                  <c:v>207.10999999999999</c:v>
                </c:pt>
                <c:pt idx="3">
                  <c:v>204.3</c:v>
                </c:pt>
                <c:pt idx="4">
                  <c:v>201.97</c:v>
                </c:pt>
              </c:numCache>
            </c:numRef>
          </c:val>
        </c:ser>
        <c:ser>
          <c:idx val="5"/>
          <c:order val="5"/>
          <c:tx>
            <c:strRef>
              <c:f>Sheet3!$A$36</c:f>
              <c:strCache>
                <c:ptCount val="1"/>
                <c:pt idx="0">
                  <c:v>Clone set up</c:v>
                </c:pt>
              </c:strCache>
            </c:strRef>
          </c:tx>
          <c:cat>
            <c:numRef>
              <c:f>Sheet3!$B$30:$F$30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8</c:v>
                </c:pt>
                <c:pt idx="3">
                  <c:v>16</c:v>
                </c:pt>
                <c:pt idx="4">
                  <c:v>32</c:v>
                </c:pt>
              </c:numCache>
            </c:numRef>
          </c:cat>
          <c:val>
            <c:numRef>
              <c:f>Sheet3!$B$36:$F$36</c:f>
              <c:numCache>
                <c:formatCode>General</c:formatCode>
                <c:ptCount val="5"/>
                <c:pt idx="0">
                  <c:v>104</c:v>
                </c:pt>
                <c:pt idx="1">
                  <c:v>115.66999999999999</c:v>
                </c:pt>
                <c:pt idx="2">
                  <c:v>119.82</c:v>
                </c:pt>
                <c:pt idx="3">
                  <c:v>136.25</c:v>
                </c:pt>
                <c:pt idx="4">
                  <c:v>224.75</c:v>
                </c:pt>
              </c:numCache>
            </c:numRef>
          </c:val>
        </c:ser>
        <c:gapWidth val="75"/>
        <c:overlap val="100"/>
        <c:axId val="65960192"/>
        <c:axId val="65982848"/>
      </c:barChart>
      <c:catAx>
        <c:axId val="6596019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dirty="0" smtClean="0">
                    <a:latin typeface="Arial" pitchFamily="34" charset="0"/>
                    <a:cs typeface="Arial" pitchFamily="34" charset="0"/>
                  </a:rPr>
                  <a:t>Clones</a:t>
                </a:r>
                <a:endParaRPr lang="en-US" sz="2000" dirty="0">
                  <a:latin typeface="Arial" pitchFamily="34" charset="0"/>
                  <a:cs typeface="Arial" pitchFamily="34" charset="0"/>
                </a:endParaRPr>
              </a:p>
            </c:rich>
          </c:tx>
          <c:layout>
            <c:manualLayout>
              <c:xMode val="edge"/>
              <c:yMode val="edge"/>
              <c:x val="0.36163710955049533"/>
              <c:y val="0.8936170212765957"/>
            </c:manualLayout>
          </c:layout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5982848"/>
        <c:crosses val="autoZero"/>
        <c:auto val="1"/>
        <c:lblAlgn val="ctr"/>
        <c:lblOffset val="100"/>
      </c:catAx>
      <c:valAx>
        <c:axId val="65982848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2000">
                    <a:latin typeface="Arial" pitchFamily="34" charset="0"/>
                    <a:cs typeface="Arial" pitchFamily="34" charset="0"/>
                  </a:defRPr>
                </a:pPr>
                <a:r>
                  <a:rPr lang="en-US" sz="2000" dirty="0" err="1" smtClean="0">
                    <a:latin typeface="Arial" pitchFamily="34" charset="0"/>
                    <a:cs typeface="Arial" pitchFamily="34" charset="0"/>
                  </a:rPr>
                  <a:t>Miliseconds</a:t>
                </a:r>
                <a:endParaRPr lang="en-US" sz="2000" dirty="0">
                  <a:latin typeface="Arial" pitchFamily="34" charset="0"/>
                  <a:cs typeface="Arial" pitchFamily="34" charset="0"/>
                </a:endParaRPr>
              </a:p>
            </c:rich>
          </c:tx>
          <c:layout>
            <c:manualLayout>
              <c:xMode val="edge"/>
              <c:yMode val="edge"/>
              <c:x val="7.9663521789506298E-3"/>
              <c:y val="0.2119930753336684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596019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sz="18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chart>
    <c:plotArea>
      <c:layout>
        <c:manualLayout>
          <c:layoutTarget val="inner"/>
          <c:xMode val="edge"/>
          <c:yMode val="edge"/>
          <c:x val="0.13313187202950943"/>
          <c:y val="4.303030303030303E-2"/>
          <c:w val="0.82231786905015247"/>
          <c:h val="0.8261641612980195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Ideal</c:v>
                </c:pt>
              </c:strCache>
            </c:strRef>
          </c:tx>
          <c:spPr>
            <a:gradFill>
              <a:gsLst>
                <a:gs pos="0">
                  <a:srgbClr val="00B050">
                    <a:alpha val="92000"/>
                  </a:srgbClr>
                </a:gs>
                <a:gs pos="50000">
                  <a:srgbClr val="00B050">
                    <a:alpha val="58000"/>
                  </a:srgbClr>
                </a:gs>
                <a:gs pos="100000">
                  <a:srgbClr val="FFFF00">
                    <a:alpha val="5000"/>
                  </a:srgbClr>
                </a:gs>
              </a:gsLst>
              <a:lin ang="2700000" scaled="1"/>
            </a:gradFill>
          </c:spPr>
          <c:cat>
            <c:strRef>
              <c:f>Sheet1!$A$2:$A$7</c:f>
              <c:strCache>
                <c:ptCount val="6"/>
                <c:pt idx="0">
                  <c:v>Aqsis</c:v>
                </c:pt>
                <c:pt idx="1">
                  <c:v>BLAST</c:v>
                </c:pt>
                <c:pt idx="2">
                  <c:v>ClustalW</c:v>
                </c:pt>
                <c:pt idx="3">
                  <c:v>distcc</c:v>
                </c:pt>
                <c:pt idx="4">
                  <c:v>QuantLib</c:v>
                </c:pt>
                <c:pt idx="5">
                  <c:v>SHRiMP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127.26</c:v>
                </c:pt>
                <c:pt idx="1">
                  <c:v>92.960000000000022</c:v>
                </c:pt>
                <c:pt idx="2">
                  <c:v>24.56</c:v>
                </c:pt>
                <c:pt idx="3">
                  <c:v>40.68</c:v>
                </c:pt>
                <c:pt idx="4">
                  <c:v>77.83</c:v>
                </c:pt>
                <c:pt idx="5">
                  <c:v>65.910000000000025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SnowFlock</c:v>
                </c:pt>
              </c:strCache>
            </c:strRef>
          </c:tx>
          <c:spPr>
            <a:gradFill flip="none" rotWithShape="1">
              <a:gsLst>
                <a:gs pos="0">
                  <a:srgbClr val="FFFF00">
                    <a:alpha val="92000"/>
                  </a:srgbClr>
                </a:gs>
                <a:gs pos="50000">
                  <a:srgbClr val="FFC000">
                    <a:alpha val="58000"/>
                  </a:srgbClr>
                </a:gs>
                <a:gs pos="100000">
                  <a:srgbClr val="FFFF00">
                    <a:alpha val="5000"/>
                  </a:srgbClr>
                </a:gs>
              </a:gsLst>
              <a:lin ang="2700000" scaled="1"/>
              <a:tileRect/>
            </a:gradFill>
          </c:spPr>
          <c:cat>
            <c:strRef>
              <c:f>Sheet1!$A$2:$A$7</c:f>
              <c:strCache>
                <c:ptCount val="6"/>
                <c:pt idx="0">
                  <c:v>Aqsis</c:v>
                </c:pt>
                <c:pt idx="1">
                  <c:v>BLAST</c:v>
                </c:pt>
                <c:pt idx="2">
                  <c:v>ClustalW</c:v>
                </c:pt>
                <c:pt idx="3">
                  <c:v>distcc</c:v>
                </c:pt>
                <c:pt idx="4">
                  <c:v>QuantLib</c:v>
                </c:pt>
                <c:pt idx="5">
                  <c:v>SHRiMP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131.07</c:v>
                </c:pt>
                <c:pt idx="1">
                  <c:v>98.990000000000023</c:v>
                </c:pt>
                <c:pt idx="2">
                  <c:v>25.72</c:v>
                </c:pt>
                <c:pt idx="3">
                  <c:v>46.91</c:v>
                </c:pt>
                <c:pt idx="4">
                  <c:v>82.23</c:v>
                </c:pt>
                <c:pt idx="5">
                  <c:v>70.63</c:v>
                </c:pt>
              </c:numCache>
            </c:numRef>
          </c:val>
        </c:ser>
        <c:gapWidth val="300"/>
        <c:axId val="66151936"/>
        <c:axId val="66153472"/>
      </c:barChart>
      <c:catAx>
        <c:axId val="6615193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6153472"/>
        <c:crosses val="autoZero"/>
        <c:auto val="1"/>
        <c:lblAlgn val="ctr"/>
        <c:lblOffset val="100"/>
      </c:catAx>
      <c:valAx>
        <c:axId val="66153472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2000" b="1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1" dirty="0" smtClean="0">
                    <a:latin typeface="Arial" pitchFamily="34" charset="0"/>
                    <a:cs typeface="Arial" pitchFamily="34" charset="0"/>
                  </a:rPr>
                  <a:t>Seconds</a:t>
                </a:r>
                <a:endParaRPr lang="en-US" sz="2000" b="1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6151936"/>
        <c:crosses val="autoZero"/>
        <c:crossBetween val="between"/>
      </c:valAx>
      <c:spPr>
        <a:noFill/>
      </c:spPr>
    </c:plotArea>
    <c:legend>
      <c:legendPos val="r"/>
      <c:legendEntry>
        <c:idx val="0"/>
        <c:txPr>
          <a:bodyPr/>
          <a:lstStyle/>
          <a:p>
            <a:pPr>
              <a:defRPr sz="20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41885458396647929"/>
          <c:y val="7.5864083166074833E-2"/>
          <c:w val="0.35190560639379537"/>
          <c:h val="0.10379813886900499"/>
        </c:manualLayout>
      </c:layout>
      <c:txPr>
        <a:bodyPr/>
        <a:lstStyle/>
        <a:p>
          <a:pPr>
            <a:defRPr sz="2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chart>
    <c:plotArea>
      <c:layout>
        <c:manualLayout>
          <c:layoutTarget val="inner"/>
          <c:xMode val="edge"/>
          <c:yMode val="edge"/>
          <c:x val="0.14339129483814544"/>
          <c:y val="5.1400554097404488E-2"/>
          <c:w val="0.81994335083114611"/>
          <c:h val="0.79822506561679785"/>
        </c:manualLayout>
      </c:layout>
      <c:barChart>
        <c:barDir val="col"/>
        <c:grouping val="clustered"/>
        <c:ser>
          <c:idx val="0"/>
          <c:order val="0"/>
          <c:tx>
            <c:strRef>
              <c:f>Sheet1!$B$21</c:f>
              <c:strCache>
                <c:ptCount val="1"/>
                <c:pt idx="0">
                  <c:v>Ideal</c:v>
                </c:pt>
              </c:strCache>
            </c:strRef>
          </c:tx>
          <c:spPr>
            <a:gradFill>
              <a:gsLst>
                <a:gs pos="0">
                  <a:srgbClr val="00B050">
                    <a:alpha val="92000"/>
                  </a:srgbClr>
                </a:gs>
                <a:gs pos="50000">
                  <a:srgbClr val="00B050">
                    <a:alpha val="58000"/>
                  </a:srgbClr>
                </a:gs>
                <a:gs pos="100000">
                  <a:srgbClr val="FFFF00">
                    <a:alpha val="5000"/>
                  </a:srgbClr>
                </a:gs>
              </a:gsLst>
              <a:lin ang="2700000" scaled="1"/>
            </a:gradFill>
          </c:spPr>
          <c:cat>
            <c:strRef>
              <c:f>Sheet1!$A$22:$A$25</c:f>
              <c:strCache>
                <c:ptCount val="4"/>
                <c:pt idx="0">
                  <c:v>Aqsis</c:v>
                </c:pt>
                <c:pt idx="1">
                  <c:v>BLAST</c:v>
                </c:pt>
                <c:pt idx="2">
                  <c:v>QuantLib</c:v>
                </c:pt>
                <c:pt idx="3">
                  <c:v>SHRiMP</c:v>
                </c:pt>
              </c:strCache>
            </c:strRef>
          </c:cat>
          <c:val>
            <c:numRef>
              <c:f>Sheet1!$B$22:$B$25</c:f>
              <c:numCache>
                <c:formatCode>General</c:formatCode>
                <c:ptCount val="4"/>
                <c:pt idx="0">
                  <c:v>34.67</c:v>
                </c:pt>
                <c:pt idx="1">
                  <c:v>29.77</c:v>
                </c:pt>
                <c:pt idx="2">
                  <c:v>31</c:v>
                </c:pt>
                <c:pt idx="3">
                  <c:v>23.08</c:v>
                </c:pt>
              </c:numCache>
            </c:numRef>
          </c:val>
        </c:ser>
        <c:ser>
          <c:idx val="1"/>
          <c:order val="1"/>
          <c:tx>
            <c:strRef>
              <c:f>Sheet1!$C$21</c:f>
              <c:strCache>
                <c:ptCount val="1"/>
                <c:pt idx="0">
                  <c:v>SnowFlock</c:v>
                </c:pt>
              </c:strCache>
            </c:strRef>
          </c:tx>
          <c:spPr>
            <a:gradFill>
              <a:gsLst>
                <a:gs pos="0">
                  <a:srgbClr val="FFFF00">
                    <a:alpha val="92000"/>
                  </a:srgbClr>
                </a:gs>
                <a:gs pos="50000">
                  <a:srgbClr val="FFFF00">
                    <a:alpha val="58000"/>
                  </a:srgbClr>
                </a:gs>
                <a:gs pos="100000">
                  <a:srgbClr val="FFFF00">
                    <a:alpha val="5000"/>
                  </a:srgbClr>
                </a:gs>
              </a:gsLst>
              <a:lin ang="2700000" scaled="1"/>
            </a:gradFill>
          </c:spPr>
          <c:cat>
            <c:strRef>
              <c:f>Sheet1!$A$22:$A$25</c:f>
              <c:strCache>
                <c:ptCount val="4"/>
                <c:pt idx="0">
                  <c:v>Aqsis</c:v>
                </c:pt>
                <c:pt idx="1">
                  <c:v>BLAST</c:v>
                </c:pt>
                <c:pt idx="2">
                  <c:v>QuantLib</c:v>
                </c:pt>
                <c:pt idx="3">
                  <c:v>SHRiMP</c:v>
                </c:pt>
              </c:strCache>
            </c:strRef>
          </c:cat>
          <c:val>
            <c:numRef>
              <c:f>Sheet1!$C$22:$C$25</c:f>
              <c:numCache>
                <c:formatCode>General</c:formatCode>
                <c:ptCount val="4"/>
                <c:pt idx="0">
                  <c:v>37.81</c:v>
                </c:pt>
                <c:pt idx="1">
                  <c:v>31.810000000000031</c:v>
                </c:pt>
                <c:pt idx="2">
                  <c:v>33.120000000000012</c:v>
                </c:pt>
                <c:pt idx="3">
                  <c:v>25.68</c:v>
                </c:pt>
              </c:numCache>
            </c:numRef>
          </c:val>
        </c:ser>
        <c:gapWidth val="300"/>
        <c:axId val="57547392"/>
        <c:axId val="57549184"/>
      </c:barChart>
      <c:catAx>
        <c:axId val="5754739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57549184"/>
        <c:crosses val="autoZero"/>
        <c:auto val="1"/>
        <c:lblAlgn val="ctr"/>
        <c:lblOffset val="100"/>
      </c:catAx>
      <c:valAx>
        <c:axId val="57549184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 sz="2000" b="1">
                    <a:latin typeface="Arial" pitchFamily="34" charset="0"/>
                    <a:cs typeface="Arial" pitchFamily="34" charset="0"/>
                  </a:defRPr>
                </a:pPr>
                <a:r>
                  <a:rPr lang="en-US" sz="2000" b="1" dirty="0" smtClean="0">
                    <a:latin typeface="Arial" pitchFamily="34" charset="0"/>
                    <a:cs typeface="Arial" pitchFamily="34" charset="0"/>
                  </a:rPr>
                  <a:t>Seconds</a:t>
                </a:r>
                <a:endParaRPr lang="en-US" sz="2000" b="1" dirty="0">
                  <a:latin typeface="Arial" pitchFamily="34" charset="0"/>
                  <a:cs typeface="Arial" pitchFamily="34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600" b="1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5754739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29085993796230114"/>
          <c:y val="3.69839707536559E-2"/>
          <c:w val="0.4035845860176584"/>
          <c:h val="0.16743438320210044"/>
        </c:manualLayout>
      </c:layout>
      <c:txPr>
        <a:bodyPr/>
        <a:lstStyle/>
        <a:p>
          <a:pPr>
            <a:defRPr sz="2000" b="1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txPr>
    <a:bodyPr/>
    <a:lstStyle/>
    <a:p>
      <a:pPr>
        <a:defRPr sz="16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8830BE-4B97-49EB-B651-1A915EE4B6D9}" type="datetimeFigureOut">
              <a:rPr lang="en-US" smtClean="0"/>
              <a:pPr/>
              <a:t>6/23/2008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0D717-398E-4DC2-819A-3794076583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Try too not mention stats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and near interactive appears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National Centre for Biotechnology Information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Don’t fiddle with seconds/minutes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Drive analogies with fork()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D717-398E-4DC2-819A-37940765837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0E9B-729F-475F-9596-D3041EBCD155}" type="datetimeFigureOut">
              <a:rPr lang="en-US" smtClean="0"/>
              <a:pPr/>
              <a:t>6/23/2008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1F8CF-0EFE-48D2-9BB0-26CB63DDA9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0E9B-729F-475F-9596-D3041EBCD155}" type="datetimeFigureOut">
              <a:rPr lang="en-US" smtClean="0"/>
              <a:pPr/>
              <a:t>6/23/2008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1F8CF-0EFE-48D2-9BB0-26CB63DDA9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0E9B-729F-475F-9596-D3041EBCD155}" type="datetimeFigureOut">
              <a:rPr lang="en-US" smtClean="0"/>
              <a:pPr/>
              <a:t>6/23/2008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1F8CF-0EFE-48D2-9BB0-26CB63DDA9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0E9B-729F-475F-9596-D3041EBCD155}" type="datetimeFigureOut">
              <a:rPr lang="en-US" smtClean="0"/>
              <a:pPr/>
              <a:t>6/23/2008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1F8CF-0EFE-48D2-9BB0-26CB63DDA93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xensummit-tm-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05800" y="6324600"/>
            <a:ext cx="762000" cy="314908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7391400" y="6629400"/>
            <a:ext cx="1981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Xen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Summit Boston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 ‘08</a:t>
            </a:r>
            <a:r>
              <a:rPr lang="en-US" sz="1200" dirty="0" smtClean="0"/>
              <a:t> </a:t>
            </a:r>
            <a:endParaRPr lang="en-US" sz="1200" dirty="0"/>
          </a:p>
        </p:txBody>
      </p:sp>
      <p:pic>
        <p:nvPicPr>
          <p:cNvPr id="9" name="Picture 84"/>
          <p:cNvPicPr>
            <a:picLocks noChangeAspect="1" noChangeArrowheads="1"/>
          </p:cNvPicPr>
          <p:nvPr userDrawn="1"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10600" y="236547"/>
            <a:ext cx="457200" cy="83025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0E9B-729F-475F-9596-D3041EBCD155}" type="datetimeFigureOut">
              <a:rPr lang="en-US" smtClean="0"/>
              <a:pPr/>
              <a:t>6/23/2008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641F8CF-0EFE-48D2-9BB0-26CB63DDA9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0E9B-729F-475F-9596-D3041EBCD155}" type="datetimeFigureOut">
              <a:rPr lang="en-US" smtClean="0"/>
              <a:pPr/>
              <a:t>6/23/2008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1F8CF-0EFE-48D2-9BB0-26CB63DDA9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0E9B-729F-475F-9596-D3041EBCD155}" type="datetimeFigureOut">
              <a:rPr lang="en-US" smtClean="0"/>
              <a:pPr/>
              <a:t>6/23/2008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1F8CF-0EFE-48D2-9BB0-26CB63DDA9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0E9B-729F-475F-9596-D3041EBCD155}" type="datetimeFigureOut">
              <a:rPr lang="en-US" smtClean="0"/>
              <a:pPr/>
              <a:t>6/23/2008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1F8CF-0EFE-48D2-9BB0-26CB63DDA9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0E9B-729F-475F-9596-D3041EBCD155}" type="datetimeFigureOut">
              <a:rPr lang="en-US" smtClean="0"/>
              <a:pPr/>
              <a:t>6/23/2008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1F8CF-0EFE-48D2-9BB0-26CB63DDA9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0E9B-729F-475F-9596-D3041EBCD155}" type="datetimeFigureOut">
              <a:rPr lang="en-US" smtClean="0"/>
              <a:pPr/>
              <a:t>6/23/2008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1F8CF-0EFE-48D2-9BB0-26CB63DDA9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00E9B-729F-475F-9596-D3041EBCD155}" type="datetimeFigureOut">
              <a:rPr lang="en-US" smtClean="0"/>
              <a:pPr/>
              <a:t>6/23/2008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1F8CF-0EFE-48D2-9BB0-26CB63DDA9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800E9B-729F-475F-9596-D3041EBCD155}" type="datetimeFigureOut">
              <a:rPr lang="en-US" smtClean="0"/>
              <a:pPr/>
              <a:t>6/23/2008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641F8CF-0EFE-48D2-9BB0-26CB63DDA9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10.gif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11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5" Type="http://schemas.openxmlformats.org/officeDocument/2006/relationships/image" Target="../media/image13.gif"/><Relationship Id="rId4" Type="http://schemas.openxmlformats.org/officeDocument/2006/relationships/image" Target="../media/image12.gi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gif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9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6" Type="http://schemas.openxmlformats.org/officeDocument/2006/relationships/image" Target="../media/image6.gif"/><Relationship Id="rId5" Type="http://schemas.openxmlformats.org/officeDocument/2006/relationships/image" Target="../media/image8.gif"/><Relationship Id="rId4" Type="http://schemas.openxmlformats.org/officeDocument/2006/relationships/chart" Target="../charts/char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9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12.gi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6" Type="http://schemas.openxmlformats.org/officeDocument/2006/relationships/image" Target="../media/image9.gif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gif"/><Relationship Id="rId4" Type="http://schemas.openxmlformats.org/officeDocument/2006/relationships/image" Target="../media/image8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Snowflock</a:t>
            </a:r>
            <a:r>
              <a:rPr lang="en-US" dirty="0" smtClean="0"/>
              <a:t>: Cloud computing made agile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733800"/>
            <a:ext cx="7086600" cy="2743200"/>
          </a:xfrm>
        </p:spPr>
        <p:txBody>
          <a:bodyPr>
            <a:normAutofit fontScale="77500" lnSpcReduction="20000"/>
          </a:bodyPr>
          <a:lstStyle/>
          <a:p>
            <a:r>
              <a:rPr lang="en-US" sz="3800" b="1" dirty="0" smtClean="0">
                <a:latin typeface="Arial" pitchFamily="34" charset="0"/>
                <a:cs typeface="Arial" pitchFamily="34" charset="0"/>
              </a:rPr>
              <a:t>H. Andrés </a:t>
            </a:r>
            <a:r>
              <a:rPr lang="en-US" sz="3800" b="1" dirty="0" err="1" smtClean="0">
                <a:latin typeface="Arial" pitchFamily="34" charset="0"/>
                <a:cs typeface="Arial" pitchFamily="34" charset="0"/>
              </a:rPr>
              <a:t>Lagar-Cavilla</a:t>
            </a:r>
            <a:endParaRPr lang="en-US" sz="3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Joe Whitney,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Adin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Scannell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, Steve Rumble, </a:t>
            </a:r>
          </a:p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Philip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Patchin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, Charlotte Lin,</a:t>
            </a:r>
          </a:p>
          <a:p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Eyal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de Lara, Mike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Brudno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, M. </a:t>
            </a:r>
            <a:r>
              <a:rPr lang="en-US" sz="2600" b="1" dirty="0" err="1" smtClean="0">
                <a:latin typeface="Arial" pitchFamily="34" charset="0"/>
                <a:cs typeface="Arial" pitchFamily="34" charset="0"/>
              </a:rPr>
              <a:t>Satyanarayanan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*</a:t>
            </a:r>
          </a:p>
          <a:p>
            <a:r>
              <a:rPr lang="en-US" sz="2600" b="1" dirty="0" smtClean="0">
                <a:latin typeface="Arial" pitchFamily="34" charset="0"/>
                <a:cs typeface="Arial" pitchFamily="34" charset="0"/>
              </a:rPr>
              <a:t>University of Toronto, *CMU</a:t>
            </a:r>
          </a:p>
          <a:p>
            <a:endParaRPr lang="en-US" sz="2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andreslc@cs.toronto.edu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http://www.cs.toronto.edu/~andreslc</a:t>
            </a:r>
            <a:endParaRPr lang="en-US" sz="2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Impromptu Clusters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Fork copies of a VM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In a second, or less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With negligible runtime overhead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Providing on-the-fly parallelism, for this task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Nuke the Impromptu Cluster when done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Beat cloud slow swap in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Near-interactive services need to finish in seconds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Let alone get their VMs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 descr="rlx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81400" y="1066800"/>
            <a:ext cx="1524000" cy="10287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VM Forking</a:t>
            </a:r>
            <a:endParaRPr lang="en-US" dirty="0"/>
          </a:p>
        </p:txBody>
      </p:sp>
      <p:pic>
        <p:nvPicPr>
          <p:cNvPr id="4" name="Picture 3" descr="rlx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2000" y="3352800"/>
            <a:ext cx="1524000" cy="1028700"/>
          </a:xfrm>
          <a:prstGeom prst="rect">
            <a:avLst/>
          </a:prstGeom>
        </p:spPr>
      </p:pic>
      <p:pic>
        <p:nvPicPr>
          <p:cNvPr id="5" name="Picture 4" descr="rlx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71800" y="3429000"/>
            <a:ext cx="1524000" cy="1028700"/>
          </a:xfrm>
          <a:prstGeom prst="rect">
            <a:avLst/>
          </a:prstGeom>
        </p:spPr>
      </p:pic>
      <p:pic>
        <p:nvPicPr>
          <p:cNvPr id="6" name="Picture 5" descr="rlx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3429000"/>
            <a:ext cx="1524000" cy="1028700"/>
          </a:xfrm>
          <a:prstGeom prst="rect">
            <a:avLst/>
          </a:prstGeom>
        </p:spPr>
      </p:pic>
      <p:pic>
        <p:nvPicPr>
          <p:cNvPr id="7" name="Picture 6" descr="rlx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86600" y="3429000"/>
            <a:ext cx="1524000" cy="1028700"/>
          </a:xfrm>
          <a:prstGeom prst="rect">
            <a:avLst/>
          </a:prstGeom>
        </p:spPr>
      </p:pic>
      <p:sp>
        <p:nvSpPr>
          <p:cNvPr id="9" name="Content Placeholder 5"/>
          <p:cNvSpPr txBox="1">
            <a:spLocks/>
          </p:cNvSpPr>
          <p:nvPr/>
        </p:nvSpPr>
        <p:spPr>
          <a:xfrm>
            <a:off x="533400" y="44958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5:GATTACA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ontent Placeholder 5"/>
          <p:cNvSpPr txBox="1">
            <a:spLocks/>
          </p:cNvSpPr>
          <p:nvPr/>
        </p:nvSpPr>
        <p:spPr>
          <a:xfrm>
            <a:off x="2590800" y="44958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6:GACATTA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ontent Placeholder 5"/>
          <p:cNvSpPr txBox="1">
            <a:spLocks/>
          </p:cNvSpPr>
          <p:nvPr/>
        </p:nvSpPr>
        <p:spPr>
          <a:xfrm>
            <a:off x="4648200" y="44958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7:TAGATGA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Content Placeholder 5"/>
          <p:cNvSpPr txBox="1">
            <a:spLocks/>
          </p:cNvSpPr>
          <p:nvPr/>
        </p:nvSpPr>
        <p:spPr>
          <a:xfrm>
            <a:off x="6781800" y="44958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8:AGACATA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 descr="rlx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38200" y="4953000"/>
            <a:ext cx="1524000" cy="1028700"/>
          </a:xfrm>
          <a:prstGeom prst="rect">
            <a:avLst/>
          </a:prstGeom>
        </p:spPr>
      </p:pic>
      <p:pic>
        <p:nvPicPr>
          <p:cNvPr id="14" name="Picture 13" descr="rlx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48000" y="5029200"/>
            <a:ext cx="1524000" cy="1028700"/>
          </a:xfrm>
          <a:prstGeom prst="rect">
            <a:avLst/>
          </a:prstGeom>
        </p:spPr>
      </p:pic>
      <p:pic>
        <p:nvPicPr>
          <p:cNvPr id="15" name="Picture 14" descr="rlx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81600" y="5029200"/>
            <a:ext cx="1524000" cy="1028700"/>
          </a:xfrm>
          <a:prstGeom prst="rect">
            <a:avLst/>
          </a:prstGeom>
        </p:spPr>
      </p:pic>
      <p:pic>
        <p:nvPicPr>
          <p:cNvPr id="16" name="Picture 15" descr="rlx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62800" y="5029200"/>
            <a:ext cx="1524000" cy="1028700"/>
          </a:xfrm>
          <a:prstGeom prst="rect">
            <a:avLst/>
          </a:prstGeom>
        </p:spPr>
      </p:pic>
      <p:sp>
        <p:nvSpPr>
          <p:cNvPr id="17" name="Content Placeholder 5"/>
          <p:cNvSpPr txBox="1">
            <a:spLocks/>
          </p:cNvSpPr>
          <p:nvPr/>
        </p:nvSpPr>
        <p:spPr>
          <a:xfrm>
            <a:off x="533400" y="2971800"/>
            <a:ext cx="2133600" cy="457200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1:GACCATA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Content Placeholder 5"/>
          <p:cNvSpPr txBox="1">
            <a:spLocks/>
          </p:cNvSpPr>
          <p:nvPr/>
        </p:nvSpPr>
        <p:spPr>
          <a:xfrm>
            <a:off x="2590800" y="2971800"/>
            <a:ext cx="2133600" cy="457200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2:TAGACCA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Content Placeholder 5"/>
          <p:cNvSpPr txBox="1">
            <a:spLocks/>
          </p:cNvSpPr>
          <p:nvPr/>
        </p:nvSpPr>
        <p:spPr>
          <a:xfrm>
            <a:off x="4648200" y="29718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3:CATTAGA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Content Placeholder 5"/>
          <p:cNvSpPr txBox="1">
            <a:spLocks/>
          </p:cNvSpPr>
          <p:nvPr/>
        </p:nvSpPr>
        <p:spPr>
          <a:xfrm>
            <a:off x="6781800" y="2971800"/>
            <a:ext cx="2133600" cy="457200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4:ACAGGTA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31" name="Picture 30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6200" y="1219200"/>
            <a:ext cx="1066800" cy="789432"/>
          </a:xfrm>
          <a:prstGeom prst="rect">
            <a:avLst/>
          </a:prstGeom>
        </p:spPr>
      </p:pic>
      <p:pic>
        <p:nvPicPr>
          <p:cNvPr id="32" name="Picture 31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6200" y="1219200"/>
            <a:ext cx="1066800" cy="789432"/>
          </a:xfrm>
          <a:prstGeom prst="rect">
            <a:avLst/>
          </a:prstGeom>
        </p:spPr>
      </p:pic>
      <p:pic>
        <p:nvPicPr>
          <p:cNvPr id="34" name="Picture 33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6200" y="1219200"/>
            <a:ext cx="1066800" cy="789432"/>
          </a:xfrm>
          <a:prstGeom prst="rect">
            <a:avLst/>
          </a:prstGeom>
        </p:spPr>
      </p:pic>
      <p:pic>
        <p:nvPicPr>
          <p:cNvPr id="35" name="Picture 34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6200" y="1219200"/>
            <a:ext cx="1066800" cy="789432"/>
          </a:xfrm>
          <a:prstGeom prst="rect">
            <a:avLst/>
          </a:prstGeom>
        </p:spPr>
      </p:pic>
      <p:pic>
        <p:nvPicPr>
          <p:cNvPr id="36" name="Picture 35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6200" y="1219200"/>
            <a:ext cx="1066800" cy="789432"/>
          </a:xfrm>
          <a:prstGeom prst="rect">
            <a:avLst/>
          </a:prstGeom>
        </p:spPr>
      </p:pic>
      <p:pic>
        <p:nvPicPr>
          <p:cNvPr id="37" name="Picture 36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6200" y="1219200"/>
            <a:ext cx="1066800" cy="789432"/>
          </a:xfrm>
          <a:prstGeom prst="rect">
            <a:avLst/>
          </a:prstGeom>
        </p:spPr>
      </p:pic>
      <p:pic>
        <p:nvPicPr>
          <p:cNvPr id="38" name="Picture 37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6200" y="1219200"/>
            <a:ext cx="1066800" cy="789432"/>
          </a:xfrm>
          <a:prstGeom prst="rect">
            <a:avLst/>
          </a:prstGeom>
        </p:spPr>
      </p:pic>
      <p:pic>
        <p:nvPicPr>
          <p:cNvPr id="39" name="Picture 38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6200" y="1219200"/>
            <a:ext cx="1066800" cy="789432"/>
          </a:xfrm>
          <a:prstGeom prst="rect">
            <a:avLst/>
          </a:prstGeom>
        </p:spPr>
      </p:pic>
      <p:pic>
        <p:nvPicPr>
          <p:cNvPr id="40" name="Picture 39" descr="apple_imac_2007_2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6200" y="1219200"/>
            <a:ext cx="1066800" cy="789432"/>
          </a:xfrm>
          <a:prstGeom prst="rect">
            <a:avLst/>
          </a:prstGeom>
        </p:spPr>
      </p:pic>
      <p:cxnSp>
        <p:nvCxnSpPr>
          <p:cNvPr id="50" name="Straight Connector 49"/>
          <p:cNvCxnSpPr/>
          <p:nvPr/>
        </p:nvCxnSpPr>
        <p:spPr>
          <a:xfrm>
            <a:off x="2057400" y="3810000"/>
            <a:ext cx="1219200" cy="1588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4191000" y="3810000"/>
            <a:ext cx="1219200" cy="1588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6248400" y="3810000"/>
            <a:ext cx="1219200" cy="1588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2133600" y="5410200"/>
            <a:ext cx="1219200" cy="1588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343400" y="5410200"/>
            <a:ext cx="1219200" cy="1588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6324600" y="5410200"/>
            <a:ext cx="1219200" cy="1588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>
            <a:off x="1867694" y="4609306"/>
            <a:ext cx="1600200" cy="1588"/>
          </a:xfrm>
          <a:prstGeom prst="line">
            <a:avLst/>
          </a:prstGeom>
          <a:ln w="349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5400000">
            <a:off x="4001294" y="4609306"/>
            <a:ext cx="1600200" cy="1588"/>
          </a:xfrm>
          <a:prstGeom prst="line">
            <a:avLst/>
          </a:prstGeom>
          <a:ln w="349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>
            <a:off x="6134894" y="4609306"/>
            <a:ext cx="1600200" cy="1588"/>
          </a:xfrm>
          <a:prstGeom prst="line">
            <a:avLst/>
          </a:prstGeom>
          <a:ln w="349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>
            <a:off x="3657600" y="2895600"/>
            <a:ext cx="1828800" cy="1588"/>
          </a:xfrm>
          <a:prstGeom prst="line">
            <a:avLst/>
          </a:prstGeom>
          <a:ln w="3492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228600" y="1219200"/>
            <a:ext cx="38862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Impromptu Cluster:  </a:t>
            </a:r>
          </a:p>
          <a:p>
            <a:pPr>
              <a:buFont typeface="Arial" pitchFamily="34" charset="0"/>
              <a:buChar char="•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On-the-fly parallelism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28600" y="2057400"/>
            <a:ext cx="1905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Transient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9" name="Straight Connector 68"/>
          <p:cNvCxnSpPr/>
          <p:nvPr/>
        </p:nvCxnSpPr>
        <p:spPr>
          <a:xfrm>
            <a:off x="5486400" y="2362200"/>
            <a:ext cx="762000" cy="1588"/>
          </a:xfrm>
          <a:prstGeom prst="line">
            <a:avLst/>
          </a:prstGeom>
          <a:ln w="508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6248400" y="1905000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Virtual Network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105400" y="1219200"/>
            <a:ext cx="2514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latin typeface="Arial" pitchFamily="34" charset="0"/>
                <a:cs typeface="Arial" pitchFamily="34" charset="0"/>
              </a:rPr>
              <a:t>0:“Master” VM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6 0.07245 C -0.01423 0.16342 -0.02586 0.25439 -0.07691 0.29375 C -0.12795 0.3331 -0.26788 0.30601 -0.3092 0.30879 " pathEditMode="relative" ptsTypes="aaA">
                                      <p:cBhvr>
                                        <p:cTn id="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0.06805 C -0.00034 0.10532 0.00105 0.24976 -0.01232 0.29166 C -0.02569 0.33356 -0.06458 0.31388 -0.07847 0.31967 " pathEditMode="relative" rAng="0" ptsTypes="aaa">
                                      <p:cBhvr>
                                        <p:cTn id="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" y="13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05949 C 0.00782 0.1 0.01771 0.25925 0.0441 0.30254 C 0.07049 0.34583 0.1349 0.3162 0.15868 0.31967 " pathEditMode="relative" rAng="0" ptsTypes="aaa">
                                      <p:cBhvr>
                                        <p:cTn id="1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143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0.06365 C 0.01806 0.1125 0.05052 0.31365 0.11337 0.35625 C 0.17622 0.39884 0.3217 0.32731 0.37639 0.31967 " pathEditMode="relative" rAng="0" ptsTypes="aaa">
                                      <p:cBhvr>
                                        <p:cTn id="1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" y="168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C -0.00312 0.09027 0.03299 0.45092 -0.01875 0.5412 C -0.07048 0.63148 -0.25 0.5412 -0.31076 0.5412 " pathEditMode="relative" rAng="0" ptsTypes="aaa">
                                      <p:cBhvr>
                                        <p:cTn id="1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31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C 0.00191 0.08263 0.02292 0.403 0.01181 0.49606 C 0.0007 0.58912 -0.05069 0.54537 -0.06718 0.55833 " pathEditMode="relative" rAng="0" ptsTypes="aaa">
                                      <p:cBhvr>
                                        <p:cTn id="1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" y="29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C 0.00191 0.08263 -0.01597 0.40416 0.01181 0.49606 C 0.03959 0.58796 0.13438 0.54027 0.16667 0.55185 " pathEditMode="relative" rAng="0" ptsTypes="aaa">
                                      <p:cBhvr>
                                        <p:cTn id="18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29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59259E-6 C 0.0099 0.09143 -0.00503 0.45694 0.05972 0.54907 C 0.12448 0.6412 0.32014 0.55208 0.38872 0.55324 " pathEditMode="relative" rAng="0" ptsTypes="aaa">
                                      <p:cBhvr>
                                        <p:cTn id="2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" y="3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65" grpId="0"/>
      <p:bldP spid="66" grpId="0"/>
      <p:bldP spid="71" grpId="0"/>
      <p:bldP spid="71" grpId="1"/>
      <p:bldP spid="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How Do I Use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534400" cy="5257800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SnowFlock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API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Programmatically direct parallelism</a:t>
            </a: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sf_request_ticket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Talk to physical cluster resource manager (policy, quotas…)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Modular: Platform EGO bindings implemented…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Hierarchical cloning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VMs span physical machines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Processes span cores in a machine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Optional in ticket request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How Do I Use This?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534400" cy="52578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sf_clone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Parallel cloning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Identical VMs save for ID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 shared memory, modifications remain local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Explicit communication over isolated network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sf_sync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(slave) +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sf_join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(master)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Synchronization: like a barrier</a:t>
            </a:r>
          </a:p>
          <a:p>
            <a:pPr lvl="1"/>
            <a:r>
              <a:rPr lang="en-US" dirty="0" err="1" smtClean="0">
                <a:latin typeface="Arial" pitchFamily="34" charset="0"/>
                <a:cs typeface="Arial" pitchFamily="34" charset="0"/>
              </a:rPr>
              <a:t>Deallocation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slaves destroyed after join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Typical Script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tix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sf_request_ticket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howmany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prepare_computation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tix.granted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me =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sf_clone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tix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do_work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(me)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if (me != 0)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send_results_to_master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sf_sync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collate_results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sf_join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tix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876800" y="5029200"/>
            <a:ext cx="42672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scp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… up to you</a:t>
            </a:r>
          </a:p>
        </p:txBody>
      </p:sp>
      <p:cxnSp>
        <p:nvCxnSpPr>
          <p:cNvPr id="6" name="Straight Arrow Connector 5"/>
          <p:cNvCxnSpPr>
            <a:stCxn id="5" idx="0"/>
          </p:cNvCxnSpPr>
          <p:nvPr/>
        </p:nvCxnSpPr>
        <p:spPr>
          <a:xfrm rot="16200000" flipV="1">
            <a:off x="6172200" y="4191000"/>
            <a:ext cx="762000" cy="9144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0800000" flipV="1">
            <a:off x="4648200" y="5486400"/>
            <a:ext cx="1905000" cy="3048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/>
          <p:cNvSpPr txBox="1">
            <a:spLocks/>
          </p:cNvSpPr>
          <p:nvPr/>
        </p:nvSpPr>
        <p:spPr>
          <a:xfrm>
            <a:off x="4876800" y="3352800"/>
            <a:ext cx="4267200" cy="533400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Split input</a:t>
            </a:r>
            <a:r>
              <a:rPr kumimoji="0" lang="en-US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query n-ways, etc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cxnSp>
        <p:nvCxnSpPr>
          <p:cNvPr id="16" name="Straight Arrow Connector 15"/>
          <p:cNvCxnSpPr>
            <a:stCxn id="15" idx="0"/>
          </p:cNvCxnSpPr>
          <p:nvPr/>
        </p:nvCxnSpPr>
        <p:spPr>
          <a:xfrm rot="16200000" flipV="1">
            <a:off x="5981700" y="2324100"/>
            <a:ext cx="1066800" cy="9906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/>
          <p:cNvSpPr txBox="1">
            <a:spLocks/>
          </p:cNvSpPr>
          <p:nvPr/>
        </p:nvSpPr>
        <p:spPr>
          <a:xfrm>
            <a:off x="3200400" y="4495800"/>
            <a:ext cx="16002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Block…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rot="10800000">
            <a:off x="2971800" y="4724400"/>
            <a:ext cx="533400" cy="1588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/>
          <p:cNvSpPr txBox="1">
            <a:spLocks/>
          </p:cNvSpPr>
          <p:nvPr/>
        </p:nvSpPr>
        <p:spPr>
          <a:xfrm>
            <a:off x="4572000" y="6096000"/>
            <a:ext cx="1905000" cy="533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IC is gone</a:t>
            </a:r>
          </a:p>
        </p:txBody>
      </p:sp>
      <p:cxnSp>
        <p:nvCxnSpPr>
          <p:cNvPr id="22" name="Straight Arrow Connector 21"/>
          <p:cNvCxnSpPr/>
          <p:nvPr/>
        </p:nvCxnSpPr>
        <p:spPr>
          <a:xfrm rot="10800000">
            <a:off x="3581400" y="6248400"/>
            <a:ext cx="1143000" cy="76200"/>
          </a:xfrm>
          <a:prstGeom prst="straightConnector1">
            <a:avLst/>
          </a:prstGeom>
          <a:ln w="635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2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Nuts and Bolts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VM descriptors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VM suspend/resume correct, but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slooow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Distill to minimum necessary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Memtap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memory on demand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Copy-on-access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Avoidance Heuristics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Don’t fetch something I’ll immediately overwrite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Multicast distribution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Do 32 for the price of one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Implicit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prefetch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switch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5200" y="3352800"/>
            <a:ext cx="1409700" cy="1409700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2209800" y="2438400"/>
            <a:ext cx="228600" cy="228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Secret Sauce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04800" y="1828800"/>
            <a:ext cx="2590800" cy="16002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62000" y="2133600"/>
            <a:ext cx="1752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Virtual</a:t>
            </a:r>
          </a:p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Machine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04800" y="3429000"/>
            <a:ext cx="2590800" cy="5334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8600" y="34290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VM Descriptor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04800" y="3429000"/>
            <a:ext cx="2590800" cy="5334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28600" y="34290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VM Descriptor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648200" y="3886200"/>
            <a:ext cx="228600" cy="228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2590800" y="1828800"/>
            <a:ext cx="228600" cy="228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4648200" y="3886200"/>
            <a:ext cx="228600" cy="228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304800" y="3429000"/>
            <a:ext cx="2590800" cy="5334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28600" y="34290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VM Descriptor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819400" y="327660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Multicast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4389120" y="1905000"/>
            <a:ext cx="1066800" cy="1066800"/>
          </a:xfrm>
          <a:prstGeom prst="roundRect">
            <a:avLst>
              <a:gd name="adj" fmla="val 12366"/>
            </a:avLst>
          </a:prstGeom>
          <a:gradFill>
            <a:gsLst>
              <a:gs pos="0">
                <a:schemeClr val="accent4">
                  <a:alpha val="59000"/>
                </a:schemeClr>
              </a:gs>
              <a:gs pos="50000">
                <a:schemeClr val="accent4">
                  <a:alpha val="81000"/>
                </a:schemeClr>
              </a:gs>
              <a:gs pos="100000">
                <a:schemeClr val="accent4">
                  <a:alpha val="9500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chemeClr val="accent3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4389120" y="1981200"/>
            <a:ext cx="106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Memtap</a:t>
            </a:r>
            <a:endParaRPr lang="en-US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4389120" y="4572000"/>
            <a:ext cx="1066800" cy="1066800"/>
          </a:xfrm>
          <a:prstGeom prst="roundRect">
            <a:avLst>
              <a:gd name="adj" fmla="val 12366"/>
            </a:avLst>
          </a:prstGeom>
          <a:gradFill>
            <a:gsLst>
              <a:gs pos="0">
                <a:schemeClr val="accent4">
                  <a:alpha val="59000"/>
                </a:schemeClr>
              </a:gs>
              <a:gs pos="50000">
                <a:schemeClr val="accent4">
                  <a:alpha val="81000"/>
                </a:schemeClr>
              </a:gs>
              <a:gs pos="100000">
                <a:schemeClr val="accent4">
                  <a:alpha val="9500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chemeClr val="accent3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4389120" y="4648200"/>
            <a:ext cx="106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Memtap</a:t>
            </a:r>
            <a:endParaRPr lang="en-US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486400" y="4419600"/>
            <a:ext cx="2590800" cy="1295400"/>
          </a:xfrm>
          <a:prstGeom prst="roundRect">
            <a:avLst>
              <a:gd name="adj" fmla="val 12366"/>
            </a:avLst>
          </a:prstGeom>
          <a:noFill/>
          <a:ln>
            <a:solidFill>
              <a:srgbClr val="FF000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486400" y="1752600"/>
            <a:ext cx="2590800" cy="1295400"/>
          </a:xfrm>
          <a:prstGeom prst="roundRect">
            <a:avLst>
              <a:gd name="adj" fmla="val 12366"/>
            </a:avLst>
          </a:prstGeom>
          <a:noFill/>
          <a:ln>
            <a:solidFill>
              <a:srgbClr val="FF000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5638800" y="20574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562600" y="4724400"/>
            <a:ext cx="53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4114800" y="3886200"/>
            <a:ext cx="228600" cy="228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40" name="Rounded Rectangle 39"/>
          <p:cNvSpPr/>
          <p:nvPr/>
        </p:nvSpPr>
        <p:spPr>
          <a:xfrm>
            <a:off x="4114800" y="3886200"/>
            <a:ext cx="228600" cy="228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04800" y="1828800"/>
            <a:ext cx="2590800" cy="12954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59000"/>
                </a:srgbClr>
              </a:gs>
              <a:gs pos="50000">
                <a:srgbClr val="92D050">
                  <a:alpha val="83000"/>
                </a:srgbClr>
              </a:gs>
              <a:gs pos="100000">
                <a:srgbClr val="92D050">
                  <a:alpha val="95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62000" y="1981200"/>
            <a:ext cx="1752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Memory</a:t>
            </a:r>
          </a:p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State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Content Placeholder 2"/>
          <p:cNvSpPr>
            <a:spLocks noGrp="1"/>
          </p:cNvSpPr>
          <p:nvPr>
            <p:ph idx="1"/>
          </p:nvPr>
        </p:nvSpPr>
        <p:spPr>
          <a:xfrm>
            <a:off x="-228600" y="4114800"/>
            <a:ext cx="4191000" cy="2514600"/>
          </a:xfrm>
        </p:spPr>
        <p:txBody>
          <a:bodyPr>
            <a:normAutofit/>
          </a:bodyPr>
          <a:lstStyle/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Metadata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Pages shared with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Page tables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GDT,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vcpu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~1MB for 1GB VM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C 0.05503 0.01018 0.2349 0.0044 0.32986 0.06111 C 0.42483 0.11782 0.51997 0.28241 0.57014 0.34074 " pathEditMode="relative" rAng="0" ptsTypes="aaa">
                                      <p:cBhvr>
                                        <p:cTn id="6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" y="17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C 0.05677 0.0125 0.24445 0.01713 0.34045 0.07477 C 0.43646 0.13241 0.52674 0.28912 0.57587 0.34561 " pathEditMode="relative" rAng="0" ptsTypes="aaa">
                                      <p:cBhvr>
                                        <p:cTn id="6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8" y="173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C 0.06458 0.01227 0.29288 0.08217 0.38785 0.07407 C 0.48281 0.06597 0.53194 -0.02315 0.57014 -0.04861 " pathEditMode="relative" rAng="0" ptsTypes="aaa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" y="17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C 0.06459 0.01274 0.29098 0.08473 0.38716 0.07686 C 0.48334 0.06899 0.53785 -0.02199 0.57761 -0.04791 " pathEditMode="relative" rAng="0" ptsTypes="aaa">
                                      <p:cBhvr>
                                        <p:cTn id="6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" y="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04624E-7 C -0.00711 0.01156 -0.00191 0.02335 -0.06562 0.02636 C -0.12934 0.02936 -0.31597 0.01965 -0.38194 0.01803 " pathEditMode="relative" rAng="0" ptsTypes="aaa">
                                      <p:cBhvr>
                                        <p:cTn id="9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9 -0.00069 C 0.01389 0.00439 0.09722 -0.00254 0.13264 0.02983 C 0.16805 0.0622 0.18854 0.15977 0.20312 0.19376 " pathEditMode="relative" rAng="0" ptsTypes="aaa">
                                      <p:cBhvr>
                                        <p:cTn id="9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0.00162 C 0.02639 -0.00139 0.08559 -0.01387 0.11944 0.00023 C 0.1533 0.01433 0.19219 0.06589 0.21128 0.08324 " pathEditMode="relative" rAng="0" ptsTypes="aaa">
                                      <p:cBhvr>
                                        <p:cTn id="11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" y="36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81 -0.00162 C 0.03924 -0.01295 0.16163 -0.01827 0.19635 -0.06937 C 0.23108 -0.12046 0.21198 -0.2578 0.21615 -0.30752 " pathEditMode="relative" rAng="0" ptsTypes="aaa">
                                      <p:cBhvr>
                                        <p:cTn id="11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" y="-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09827E-6 C -0.00712 0.01156 -0.02448 0.02011 -0.06562 0.02636 C -0.10677 0.0326 -0.21354 0.09017 -0.2474 0.03792 C -0.28125 -0.01434 -0.25 -0.22451 -0.26858 -0.2874 C -0.28715 -0.35029 -0.3401 -0.32902 -0.35885 -0.33989 " pathEditMode="relative" rAng="0" ptsTypes="aaaaa">
                                      <p:cBhvr>
                                        <p:cTn id="12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0" y="-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18 0.03352 C 0.00226 0.03722 0.06042 0.01017 0.09931 0.05549 C 0.1382 0.10081 0.19202 0.25364 0.2165 0.30566 " pathEditMode="relative" rAng="0" ptsTypes="aaa">
                                      <p:cBhvr>
                                        <p:cTn id="13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1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2000"/>
                            </p:stCondLst>
                            <p:childTnLst>
                              <p:par>
                                <p:cTn id="13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000"/>
                            </p:stCondLst>
                            <p:childTnLst>
                              <p:par>
                                <p:cTn id="13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04046E-6 C 0.02118 -0.00463 0.0941 -0.00208 0.12674 -0.02821 C 0.15938 -0.05434 0.18125 -0.13017 0.19549 -0.157 " pathEditMode="relative" rAng="0" ptsTypes="aaa">
                                      <p:cBhvr>
                                        <p:cTn id="14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-79"/>
                                    </p:animMotion>
                                  </p:childTnLst>
                                </p:cTn>
                              </p:par>
                              <p:par>
                                <p:cTn id="14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04046E-6 C 0.02466 0.00393 0.11528 -0.01434 0.14809 0.02428 C 0.18091 0.06289 0.18698 0.18844 0.19723 0.23168 " pathEditMode="relative" rAng="0" ptsTypes="aaa">
                                      <p:cBhvr>
                                        <p:cTn id="14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" y="1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4" grpId="0" animBg="1"/>
      <p:bldP spid="5" grpId="0"/>
      <p:bldP spid="8" grpId="0" animBg="1"/>
      <p:bldP spid="9" grpId="0"/>
      <p:bldP spid="12" grpId="0" animBg="1"/>
      <p:bldP spid="12" grpId="1" animBg="1"/>
      <p:bldP spid="13" grpId="0"/>
      <p:bldP spid="13" grpId="1"/>
      <p:bldP spid="18" grpId="0" animBg="1"/>
      <p:bldP spid="18" grpId="1" animBg="1"/>
      <p:bldP spid="19" grpId="0" animBg="1"/>
      <p:bldP spid="19" grpId="1" animBg="1"/>
      <p:bldP spid="19" grpId="2" animBg="1"/>
      <p:bldP spid="20" grpId="0" animBg="1"/>
      <p:bldP spid="20" grpId="1" animBg="1"/>
      <p:bldP spid="24" grpId="0" animBg="1"/>
      <p:bldP spid="24" grpId="1" animBg="1"/>
      <p:bldP spid="25" grpId="0"/>
      <p:bldP spid="25" grpId="1"/>
      <p:bldP spid="27" grpId="0"/>
      <p:bldP spid="30" grpId="0" animBg="1"/>
      <p:bldP spid="29" grpId="0"/>
      <p:bldP spid="31" grpId="0" animBg="1"/>
      <p:bldP spid="32" grpId="0"/>
      <p:bldP spid="22" grpId="0" animBg="1"/>
      <p:bldP spid="10" grpId="0" animBg="1"/>
      <p:bldP spid="33" grpId="0"/>
      <p:bldP spid="33" grpId="1"/>
      <p:bldP spid="33" grpId="2"/>
      <p:bldP spid="35" grpId="0"/>
      <p:bldP spid="35" grpId="1"/>
      <p:bldP spid="35" grpId="2"/>
      <p:bldP spid="36" grpId="0" animBg="1"/>
      <p:bldP spid="36" grpId="1" animBg="1"/>
      <p:bldP spid="40" grpId="0" animBg="1"/>
      <p:bldP spid="40" grpId="1" animBg="1"/>
      <p:bldP spid="6" grpId="0" animBg="1"/>
      <p:bldP spid="7" grpId="0"/>
      <p:bldP spid="34" grpId="0" build="allAtOnce"/>
      <p:bldP spid="34" grpId="1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Cloning Time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228600" y="1371600"/>
          <a:ext cx="8458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04800" y="4953000"/>
            <a:ext cx="8229600" cy="19050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Order of 100’s of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miliseconds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fast cloning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Roughly constant: scalable cloning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Natural variance of waiting for 32 operations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Multicast distribution of descriptor also variant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10800000">
            <a:off x="6172200" y="1981200"/>
            <a:ext cx="457200" cy="304800"/>
          </a:xfrm>
          <a:prstGeom prst="straightConnector1">
            <a:avLst/>
          </a:prstGeom>
          <a:ln w="444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0800000" flipV="1">
            <a:off x="6172200" y="2971800"/>
            <a:ext cx="457200" cy="304800"/>
          </a:xfrm>
          <a:prstGeom prst="straightConnector1">
            <a:avLst/>
          </a:prstGeom>
          <a:ln w="444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 flipV="1">
            <a:off x="6172200" y="3352800"/>
            <a:ext cx="457200" cy="304800"/>
          </a:xfrm>
          <a:prstGeom prst="straightConnector1">
            <a:avLst/>
          </a:prstGeom>
          <a:ln w="444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0800000" flipV="1">
            <a:off x="6172200" y="3657600"/>
            <a:ext cx="457200" cy="228600"/>
          </a:xfrm>
          <a:prstGeom prst="straightConnector1">
            <a:avLst/>
          </a:prstGeom>
          <a:ln w="444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 flipV="1">
            <a:off x="6172200" y="3886200"/>
            <a:ext cx="457200" cy="152400"/>
          </a:xfrm>
          <a:prstGeom prst="straightConnector1">
            <a:avLst/>
          </a:prstGeom>
          <a:ln w="444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0800000" flipV="1">
            <a:off x="6172200" y="2667000"/>
            <a:ext cx="457200" cy="76200"/>
          </a:xfrm>
          <a:prstGeom prst="straightConnector1">
            <a:avLst/>
          </a:prstGeom>
          <a:ln w="4445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5410200" y="3352800"/>
            <a:ext cx="838200" cy="609600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334000" y="1600200"/>
            <a:ext cx="1066800" cy="838200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629400" y="3886200"/>
            <a:ext cx="190500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629400" y="3505200"/>
            <a:ext cx="19050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629400" y="3200400"/>
            <a:ext cx="19050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629400" y="2895600"/>
            <a:ext cx="19050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629400" y="2514600"/>
            <a:ext cx="19050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629400" y="2209800"/>
            <a:ext cx="19050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/>
        </p:bldSub>
      </p:bldGraphic>
      <p:bldP spid="5" grpId="0" build="p"/>
      <p:bldP spid="26" grpId="0" animBg="1"/>
      <p:bldP spid="27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/>
          <p:cNvSpPr/>
          <p:nvPr/>
        </p:nvSpPr>
        <p:spPr>
          <a:xfrm>
            <a:off x="7772400" y="6263640"/>
            <a:ext cx="13716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Memtap</a:t>
            </a:r>
            <a:r>
              <a:rPr lang="en-US" dirty="0" smtClean="0"/>
              <a:t>: Memory-on-demand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486400" y="1600200"/>
            <a:ext cx="3200400" cy="2895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28000"/>
                </a:srgbClr>
              </a:gs>
              <a:gs pos="50000">
                <a:srgbClr val="92D050">
                  <a:alpha val="46000"/>
                </a:srgbClr>
              </a:gs>
              <a:gs pos="100000">
                <a:srgbClr val="92D050">
                  <a:alpha val="63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81000" y="1600200"/>
            <a:ext cx="3200400" cy="2895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chemeClr val="accent1">
                  <a:lumMod val="75000"/>
                  <a:alpha val="67000"/>
                </a:schemeClr>
              </a:gs>
              <a:gs pos="50000">
                <a:schemeClr val="accent1">
                  <a:lumMod val="75000"/>
                  <a:alpha val="37000"/>
                </a:schemeClr>
              </a:gs>
              <a:gs pos="100000">
                <a:schemeClr val="accent1">
                  <a:lumMod val="75000"/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rgbClr val="FFFF0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57200" y="4876800"/>
            <a:ext cx="8305800" cy="1752600"/>
          </a:xfrm>
          <a:prstGeom prst="roundRect">
            <a:avLst>
              <a:gd name="adj" fmla="val 12366"/>
            </a:avLst>
          </a:prstGeom>
          <a:gradFill>
            <a:gsLst>
              <a:gs pos="0">
                <a:schemeClr val="accent4"/>
              </a:gs>
              <a:gs pos="50000">
                <a:schemeClr val="accent4">
                  <a:alpha val="48000"/>
                </a:schemeClr>
              </a:gs>
              <a:gs pos="100000">
                <a:schemeClr val="accent4">
                  <a:alpha val="6000"/>
                </a:schemeClr>
              </a:gs>
            </a:gsLst>
            <a:path path="circle">
              <a:fillToRect l="50000" t="50000" r="50000" b="50000"/>
            </a:path>
          </a:gradFill>
          <a:ln>
            <a:solidFill>
              <a:schemeClr val="accent3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172200" y="10668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VM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601980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Hypervisor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106680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Dom0 -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memtap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162800" y="2819400"/>
            <a:ext cx="1219200" cy="152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162800" y="2819400"/>
            <a:ext cx="1219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162800" y="2819400"/>
            <a:ext cx="12192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162800" y="2819400"/>
            <a:ext cx="12192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162800" y="2819400"/>
            <a:ext cx="1219200" cy="121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162800" y="28194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9g056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62800" y="31242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c0ab6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62800" y="34290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bg756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62800" y="37338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776a5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162800" y="40386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03ba4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858000" y="2362200"/>
            <a:ext cx="16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Page Table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315200" y="5029200"/>
            <a:ext cx="1219200" cy="1524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315200" y="5029200"/>
            <a:ext cx="12192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315200" y="5029200"/>
            <a:ext cx="12192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315200" y="5029200"/>
            <a:ext cx="1219200" cy="914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315200" y="5029200"/>
            <a:ext cx="1219200" cy="1219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7315200" y="50292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00000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315200" y="53340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c0ab6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315200" y="56388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00000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315200" y="59436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00000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315200" y="62484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03ba4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172200" y="533400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Shadow</a:t>
            </a:r>
          </a:p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Page </a:t>
            </a:r>
          </a:p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Table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48000" y="3505200"/>
            <a:ext cx="3048000" cy="2362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657600" y="29718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Bitmap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343400" y="41148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latin typeface="Arial" pitchFamily="34" charset="0"/>
                <a:cs typeface="Arial" pitchFamily="34" charset="0"/>
              </a:rPr>
              <a:t>0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Bent-Up Arrow 37"/>
          <p:cNvSpPr/>
          <p:nvPr/>
        </p:nvSpPr>
        <p:spPr>
          <a:xfrm rot="5400000">
            <a:off x="5410200" y="3733800"/>
            <a:ext cx="762000" cy="24384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4648200" y="52578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Read-only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315200" y="50292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00000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162800" y="28194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9g056</a:t>
            </a:r>
            <a:endParaRPr lang="en-US" sz="1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Up Arrow 44"/>
          <p:cNvSpPr/>
          <p:nvPr/>
        </p:nvSpPr>
        <p:spPr>
          <a:xfrm>
            <a:off x="1752600" y="4114800"/>
            <a:ext cx="457200" cy="1524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1600200" y="57150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Kick</a:t>
            </a:r>
          </a:p>
        </p:txBody>
      </p:sp>
      <p:sp>
        <p:nvSpPr>
          <p:cNvPr id="49" name="Right Arrow 48"/>
          <p:cNvSpPr/>
          <p:nvPr/>
        </p:nvSpPr>
        <p:spPr>
          <a:xfrm>
            <a:off x="3581400" y="2286000"/>
            <a:ext cx="19050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3733800" y="1981200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Maps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Bent-Up Arrow 51"/>
          <p:cNvSpPr/>
          <p:nvPr/>
        </p:nvSpPr>
        <p:spPr>
          <a:xfrm rot="5400000">
            <a:off x="2438400" y="3429000"/>
            <a:ext cx="1981200" cy="6096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2438400" y="3048000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R/W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2971800" y="2362200"/>
            <a:ext cx="304800" cy="3048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28000"/>
                </a:srgbClr>
              </a:gs>
              <a:gs pos="50000">
                <a:srgbClr val="92D050">
                  <a:alpha val="46000"/>
                </a:srgbClr>
              </a:gs>
              <a:gs pos="100000">
                <a:srgbClr val="92D050">
                  <a:alpha val="63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3581400" y="43434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343400" y="41148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Down Arrow 61"/>
          <p:cNvSpPr/>
          <p:nvPr/>
        </p:nvSpPr>
        <p:spPr>
          <a:xfrm>
            <a:off x="2209800" y="4191000"/>
            <a:ext cx="457200" cy="1524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1371600" y="3810000"/>
            <a:ext cx="2057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Kick back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315200" y="56388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00000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162800" y="34290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bg756</a:t>
            </a:r>
            <a:endParaRPr lang="en-US" sz="1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3581400" y="43434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2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0" name="Picture 69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00" y="5891212"/>
            <a:ext cx="1070658" cy="966788"/>
          </a:xfrm>
          <a:prstGeom prst="rect">
            <a:avLst/>
          </a:prstGeom>
        </p:spPr>
      </p:pic>
      <p:sp>
        <p:nvSpPr>
          <p:cNvPr id="42" name="Explosion 1 41"/>
          <p:cNvSpPr/>
          <p:nvPr/>
        </p:nvSpPr>
        <p:spPr>
          <a:xfrm>
            <a:off x="4038600" y="5943600"/>
            <a:ext cx="2895600" cy="9144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4572000" y="6172200"/>
            <a:ext cx="1752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latin typeface="Arial" pitchFamily="34" charset="0"/>
                <a:cs typeface="Arial" pitchFamily="34" charset="0"/>
              </a:rPr>
              <a:t>Page Fault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" name="Picture 70" descr="NetworkCard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209800"/>
            <a:ext cx="848937" cy="819150"/>
          </a:xfrm>
          <a:prstGeom prst="rect">
            <a:avLst/>
          </a:prstGeom>
        </p:spPr>
      </p:pic>
      <p:sp>
        <p:nvSpPr>
          <p:cNvPr id="47" name="Rounded Rectangle 46"/>
          <p:cNvSpPr/>
          <p:nvPr/>
        </p:nvSpPr>
        <p:spPr>
          <a:xfrm>
            <a:off x="0" y="2362200"/>
            <a:ext cx="304800" cy="3048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28000"/>
                </a:srgbClr>
              </a:gs>
              <a:gs pos="50000">
                <a:srgbClr val="92D050">
                  <a:alpha val="46000"/>
                </a:srgbClr>
              </a:gs>
              <a:gs pos="100000">
                <a:srgbClr val="92D050">
                  <a:alpha val="63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>
            <a:off x="0" y="2362200"/>
            <a:ext cx="304800" cy="304800"/>
          </a:xfrm>
          <a:prstGeom prst="roundRect">
            <a:avLst>
              <a:gd name="adj" fmla="val 12366"/>
            </a:avLst>
          </a:prstGeom>
          <a:gradFill>
            <a:gsLst>
              <a:gs pos="0">
                <a:srgbClr val="92D050">
                  <a:alpha val="28000"/>
                </a:srgbClr>
              </a:gs>
              <a:gs pos="50000">
                <a:srgbClr val="92D050">
                  <a:alpha val="46000"/>
                </a:srgbClr>
              </a:gs>
              <a:gs pos="100000">
                <a:srgbClr val="92D050">
                  <a:alpha val="63000"/>
                </a:srgbClr>
              </a:gs>
            </a:gsLst>
            <a:path path="circle">
              <a:fillToRect l="50000" t="50000" r="50000" b="50000"/>
            </a:path>
          </a:gradFill>
          <a:ln>
            <a:solidFill>
              <a:srgbClr val="92D050"/>
            </a:solidFill>
          </a:ln>
          <a:effectLst>
            <a:outerShdw blurRad="50800" dist="50800" dir="5400000" algn="ctr" rotWithShape="0">
              <a:srgbClr val="92D050">
                <a:alpha val="2000"/>
              </a:srgbClr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flatTx/>
          </a:bodyPr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4343400" y="4114800"/>
            <a:ext cx="609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315200" y="5029200"/>
            <a:ext cx="83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itchFamily="34" charset="0"/>
                <a:cs typeface="Arial" pitchFamily="34" charset="0"/>
              </a:rPr>
              <a:t>9g056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248400" y="16764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paused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4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9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0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>
                                      <p:cBhvr>
                                        <p:cTn id="10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0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77457E-6 L 0.30833 -2.77457E-6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" y="0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2.77457E-6 L 0.31667 -2.77457E-6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000"/>
                            </p:stCondLst>
                            <p:childTnLst>
                              <p:par>
                                <p:cTn id="12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65834 0 " pathEditMode="relative" ptsTypes="AA">
                                      <p:cBhvr>
                                        <p:cTn id="150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8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8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8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8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/>
      <p:bldP spid="26" grpId="1"/>
      <p:bldP spid="27" grpId="0"/>
      <p:bldP spid="28" grpId="0"/>
      <p:bldP spid="29" grpId="0"/>
      <p:bldP spid="30" grpId="0"/>
      <p:bldP spid="31" grpId="0"/>
      <p:bldP spid="34" grpId="0"/>
      <p:bldP spid="34" grpId="1"/>
      <p:bldP spid="38" grpId="0" animBg="1"/>
      <p:bldP spid="38" grpId="1" animBg="1"/>
      <p:bldP spid="39" grpId="0"/>
      <p:bldP spid="39" grpId="1"/>
      <p:bldP spid="40" grpId="0" build="allAtOnce"/>
      <p:bldP spid="43" grpId="0"/>
      <p:bldP spid="43" grpId="1"/>
      <p:bldP spid="45" grpId="0" animBg="1"/>
      <p:bldP spid="45" grpId="1" animBg="1"/>
      <p:bldP spid="46" grpId="0"/>
      <p:bldP spid="46" grpId="1"/>
      <p:bldP spid="49" grpId="0" animBg="1"/>
      <p:bldP spid="49" grpId="1" animBg="1"/>
      <p:bldP spid="51" grpId="0"/>
      <p:bldP spid="51" grpId="1"/>
      <p:bldP spid="52" grpId="0" animBg="1"/>
      <p:bldP spid="52" grpId="1" animBg="1"/>
      <p:bldP spid="53" grpId="0"/>
      <p:bldP spid="53" grpId="1"/>
      <p:bldP spid="54" grpId="0" animBg="1"/>
      <p:bldP spid="54" grpId="1" animBg="1"/>
      <p:bldP spid="54" grpId="2" animBg="1"/>
      <p:bldP spid="55" grpId="0"/>
      <p:bldP spid="57" grpId="0"/>
      <p:bldP spid="57" grpId="1"/>
      <p:bldP spid="62" grpId="0" animBg="1"/>
      <p:bldP spid="62" grpId="1" animBg="1"/>
      <p:bldP spid="63" grpId="0"/>
      <p:bldP spid="63" grpId="1"/>
      <p:bldP spid="64" grpId="0"/>
      <p:bldP spid="66" grpId="0"/>
      <p:bldP spid="42" grpId="0" animBg="1"/>
      <p:bldP spid="42" grpId="1" animBg="1"/>
      <p:bldP spid="42" grpId="2" animBg="1"/>
      <p:bldP spid="41" grpId="0"/>
      <p:bldP spid="41" grpId="1"/>
      <p:bldP spid="41" grpId="2"/>
      <p:bldP spid="47" grpId="2" animBg="1"/>
      <p:bldP spid="56" grpId="0" animBg="1"/>
      <p:bldP spid="56" grpId="1" animBg="1"/>
      <p:bldP spid="56" grpId="2" animBg="1"/>
      <p:bldP spid="74" grpId="0"/>
      <p:bldP spid="75" grpId="0"/>
      <p:bldP spid="72" grpId="0"/>
      <p:bldP spid="72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Avoidance Heuristics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Don’t fetch if overwrite is imminent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Guest kernel makes pages “present” in bitmap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Read from disk -&gt; block I/O buffer pages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Pages returned by kernel page allocator</a:t>
            </a:r>
          </a:p>
          <a:p>
            <a:pPr lvl="1"/>
            <a:r>
              <a:rPr lang="en-US" dirty="0" err="1" smtClean="0">
                <a:latin typeface="Arial" pitchFamily="34" charset="0"/>
                <a:cs typeface="Arial" pitchFamily="34" charset="0"/>
              </a:rPr>
              <a:t>malloc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()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New state by applications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Effect similar to balloon before suspend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But better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Non-intrusive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 OOM killer: try ballooning down to 20-40 MBs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SnowFlock</a:t>
            </a:r>
            <a:r>
              <a:rPr lang="en-US" dirty="0" smtClean="0"/>
              <a:t> In One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Virtual Machine cloning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Same semantics as UNIX fork()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All clones are identical, save for ID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Local modifications are not shared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API allows apps to direct parallelism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Sub-second parallel cloning time (32 VMs)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Negligible runtime overhead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Scalable: experiments with 128 processors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1143000"/>
            <a:ext cx="8229600" cy="381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(The rest of the presentation is one big appendix)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Multicast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Sender/receiver logic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Domain-specific challenges: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Batching multiple page updates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Push mode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Lockstep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API implementation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Client library posts requests to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XenStore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Dom0 daemons orchestrate actions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SMP-safety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Virtual disk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Same ideas as memory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Virtual network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Isolate Impromptu Clusters from one another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Yet allow access to select external resources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Fast cloning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VM descriptors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Memory-on-demand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Little runtime overhead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Avoidance Heuristics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Multicast (implicit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prefetching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Scalability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Avoidance Heuristics (less state transfer)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Multicast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Show Me The Money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Cluster of 32 Dell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PowerEdge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4 cores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128 total processors</a:t>
            </a:r>
          </a:p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Xen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3.0.3 1GB VMs, 32 bits,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linux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pv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2.6.16.29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Obvious future work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Macro benchmarks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Bioinformatics: BLAST,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SHRiMP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ClustalW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Quantitative Finance: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QuantLib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Rendering: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Aqsis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RenderMan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implementation)</a:t>
            </a:r>
          </a:p>
          <a:p>
            <a:pPr lvl="1">
              <a:lnSpc>
                <a:spcPct val="15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Parallel compilation: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distcc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2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gnu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5400" y="5486400"/>
            <a:ext cx="981075" cy="981075"/>
          </a:xfrm>
          <a:prstGeom prst="rect">
            <a:avLst/>
          </a:prstGeom>
        </p:spPr>
      </p:pic>
      <p:pic>
        <p:nvPicPr>
          <p:cNvPr id="5" name="Picture 4" descr="pixar_lamp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3800" y="5029200"/>
            <a:ext cx="838200" cy="838200"/>
          </a:xfrm>
          <a:prstGeom prst="rect">
            <a:avLst/>
          </a:prstGeom>
        </p:spPr>
      </p:pic>
      <p:pic>
        <p:nvPicPr>
          <p:cNvPr id="6" name="Picture 5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86600" y="3581400"/>
            <a:ext cx="1066800" cy="1010156"/>
          </a:xfrm>
          <a:prstGeom prst="rect">
            <a:avLst/>
          </a:prstGeom>
        </p:spPr>
      </p:pic>
      <p:pic>
        <p:nvPicPr>
          <p:cNvPr id="7" name="Picture 6" descr="cash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6400" y="4151376"/>
            <a:ext cx="1066800" cy="106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229600" cy="1143000"/>
          </a:xfrm>
        </p:spPr>
        <p:txBody>
          <a:bodyPr/>
          <a:lstStyle/>
          <a:p>
            <a:r>
              <a:rPr lang="en-US" dirty="0" smtClean="0"/>
              <a:t>Raw Application Performance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228600" y="1295400"/>
          <a:ext cx="86868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04800" y="5334000"/>
            <a:ext cx="4419600" cy="1219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128 processors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(32 VMs x 4 cores)</a:t>
            </a:r>
          </a:p>
          <a:p>
            <a:pPr lvl="0"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1-4 second overhead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038600" y="5257800"/>
            <a:ext cx="5105400" cy="1219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tabLst/>
              <a:defRPr/>
            </a:pP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ClustalW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: tighter integration,</a:t>
            </a:r>
          </a:p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best results</a:t>
            </a:r>
          </a:p>
        </p:txBody>
      </p:sp>
      <p:pic>
        <p:nvPicPr>
          <p:cNvPr id="7" name="Picture 6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62200" y="4724400"/>
            <a:ext cx="457200" cy="432924"/>
          </a:xfrm>
          <a:prstGeom prst="rect">
            <a:avLst/>
          </a:prstGeom>
        </p:spPr>
      </p:pic>
      <p:pic>
        <p:nvPicPr>
          <p:cNvPr id="8" name="Picture 7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4720" y="4724400"/>
            <a:ext cx="457200" cy="432924"/>
          </a:xfrm>
          <a:prstGeom prst="rect">
            <a:avLst/>
          </a:prstGeom>
        </p:spPr>
      </p:pic>
      <p:pic>
        <p:nvPicPr>
          <p:cNvPr id="9" name="Picture 8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0" y="4800600"/>
            <a:ext cx="457200" cy="432924"/>
          </a:xfrm>
          <a:prstGeom prst="rect">
            <a:avLst/>
          </a:prstGeom>
        </p:spPr>
      </p:pic>
      <p:pic>
        <p:nvPicPr>
          <p:cNvPr id="10" name="Picture 9" descr="gnu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53000" y="4724400"/>
            <a:ext cx="457200" cy="457200"/>
          </a:xfrm>
          <a:prstGeom prst="rect">
            <a:avLst/>
          </a:prstGeom>
        </p:spPr>
      </p:pic>
      <p:pic>
        <p:nvPicPr>
          <p:cNvPr id="11" name="Picture 10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67400" y="4724400"/>
            <a:ext cx="420624" cy="420624"/>
          </a:xfrm>
          <a:prstGeom prst="rect">
            <a:avLst/>
          </a:prstGeom>
        </p:spPr>
      </p:pic>
      <p:pic>
        <p:nvPicPr>
          <p:cNvPr id="12" name="Picture 11" descr="pixar_lamp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95400" y="4800600"/>
            <a:ext cx="304800" cy="304800"/>
          </a:xfrm>
          <a:prstGeom prst="rect">
            <a:avLst/>
          </a:prstGeom>
        </p:spPr>
      </p:pic>
      <p:sp>
        <p:nvSpPr>
          <p:cNvPr id="13" name="Oval 12"/>
          <p:cNvSpPr/>
          <p:nvPr/>
        </p:nvSpPr>
        <p:spPr>
          <a:xfrm>
            <a:off x="3962400" y="3886200"/>
            <a:ext cx="838200" cy="457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1371600" y="1066800"/>
            <a:ext cx="1219200" cy="381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143min</a:t>
            </a: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2514600" y="1676400"/>
            <a:ext cx="1219200" cy="381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87min</a:t>
            </a: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3657600" y="3429000"/>
            <a:ext cx="1219200" cy="381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20min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5029200" y="2819400"/>
            <a:ext cx="1219200" cy="381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7min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6096000" y="2057400"/>
            <a:ext cx="1219200" cy="381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110min</a:t>
            </a: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7467600" y="2209800"/>
            <a:ext cx="1219200" cy="381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48640" marR="0" lvl="0" indent="-41148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61min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00200" y="13716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67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905000" y="12954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66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743200" y="22098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56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48000" y="2057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53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62400" y="37454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49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267200" y="37454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47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105400" y="3352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10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486400" y="3288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9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324600" y="2514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84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629400" y="2438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80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543800" y="2831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55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848600" y="2754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51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/>
      <p:bldP spid="13" grpId="0" animBg="1"/>
      <p:bldP spid="13" grpId="1" animBg="1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Throwing Everything At It</a:t>
            </a:r>
            <a:endParaRPr lang="en-US" dirty="0"/>
          </a:p>
        </p:txBody>
      </p:sp>
      <p:pic>
        <p:nvPicPr>
          <p:cNvPr id="4" name="Picture 3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2667000"/>
            <a:ext cx="1981200" cy="1337310"/>
          </a:xfrm>
          <a:prstGeom prst="rect">
            <a:avLst/>
          </a:prstGeom>
        </p:spPr>
      </p:pic>
      <p:pic>
        <p:nvPicPr>
          <p:cNvPr id="11" name="Picture 10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2667000"/>
            <a:ext cx="1981200" cy="1337310"/>
          </a:xfrm>
          <a:prstGeom prst="rect">
            <a:avLst/>
          </a:prstGeom>
        </p:spPr>
      </p:pic>
      <p:pic>
        <p:nvPicPr>
          <p:cNvPr id="12" name="Picture 11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24400" y="2663952"/>
            <a:ext cx="1981200" cy="1337310"/>
          </a:xfrm>
          <a:prstGeom prst="rect">
            <a:avLst/>
          </a:prstGeom>
        </p:spPr>
      </p:pic>
      <p:pic>
        <p:nvPicPr>
          <p:cNvPr id="13" name="Picture 12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86600" y="2667000"/>
            <a:ext cx="1981200" cy="1337310"/>
          </a:xfrm>
          <a:prstGeom prst="rect">
            <a:avLst/>
          </a:prstGeom>
        </p:spPr>
      </p:pic>
      <p:pic>
        <p:nvPicPr>
          <p:cNvPr id="14" name="Picture 13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" y="2362200"/>
            <a:ext cx="457200" cy="412845"/>
          </a:xfrm>
          <a:prstGeom prst="rect">
            <a:avLst/>
          </a:prstGeom>
        </p:spPr>
      </p:pic>
      <p:pic>
        <p:nvPicPr>
          <p:cNvPr id="15" name="Picture 14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" y="2362200"/>
            <a:ext cx="457200" cy="412845"/>
          </a:xfrm>
          <a:prstGeom prst="rect">
            <a:avLst/>
          </a:prstGeom>
        </p:spPr>
      </p:pic>
      <p:pic>
        <p:nvPicPr>
          <p:cNvPr id="16" name="Picture 15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00" y="2362200"/>
            <a:ext cx="457200" cy="412845"/>
          </a:xfrm>
          <a:prstGeom prst="rect">
            <a:avLst/>
          </a:prstGeom>
        </p:spPr>
      </p:pic>
      <p:pic>
        <p:nvPicPr>
          <p:cNvPr id="17" name="Picture 16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000" y="2362200"/>
            <a:ext cx="457200" cy="412845"/>
          </a:xfrm>
          <a:prstGeom prst="rect">
            <a:avLst/>
          </a:prstGeom>
        </p:spPr>
      </p:pic>
      <p:pic>
        <p:nvPicPr>
          <p:cNvPr id="18" name="Picture 17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4600" y="2362200"/>
            <a:ext cx="457200" cy="412845"/>
          </a:xfrm>
          <a:prstGeom prst="rect">
            <a:avLst/>
          </a:prstGeom>
        </p:spPr>
      </p:pic>
      <p:pic>
        <p:nvPicPr>
          <p:cNvPr id="19" name="Picture 18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0" y="2362200"/>
            <a:ext cx="457200" cy="412845"/>
          </a:xfrm>
          <a:prstGeom prst="rect">
            <a:avLst/>
          </a:prstGeom>
        </p:spPr>
      </p:pic>
      <p:pic>
        <p:nvPicPr>
          <p:cNvPr id="20" name="Picture 19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0" y="2362200"/>
            <a:ext cx="457200" cy="412845"/>
          </a:xfrm>
          <a:prstGeom prst="rect">
            <a:avLst/>
          </a:prstGeom>
        </p:spPr>
      </p:pic>
      <p:pic>
        <p:nvPicPr>
          <p:cNvPr id="21" name="Picture 20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6200" y="2362200"/>
            <a:ext cx="457200" cy="412845"/>
          </a:xfrm>
          <a:prstGeom prst="rect">
            <a:avLst/>
          </a:prstGeom>
        </p:spPr>
      </p:pic>
      <p:pic>
        <p:nvPicPr>
          <p:cNvPr id="22" name="Picture 21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2362200"/>
            <a:ext cx="457200" cy="412845"/>
          </a:xfrm>
          <a:prstGeom prst="rect">
            <a:avLst/>
          </a:prstGeom>
        </p:spPr>
      </p:pic>
      <p:pic>
        <p:nvPicPr>
          <p:cNvPr id="23" name="Picture 22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57800" y="2362200"/>
            <a:ext cx="457200" cy="412845"/>
          </a:xfrm>
          <a:prstGeom prst="rect">
            <a:avLst/>
          </a:prstGeom>
        </p:spPr>
      </p:pic>
      <p:pic>
        <p:nvPicPr>
          <p:cNvPr id="24" name="Picture 23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0" y="2362200"/>
            <a:ext cx="457200" cy="412845"/>
          </a:xfrm>
          <a:prstGeom prst="rect">
            <a:avLst/>
          </a:prstGeom>
        </p:spPr>
      </p:pic>
      <p:pic>
        <p:nvPicPr>
          <p:cNvPr id="25" name="Picture 24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2362200"/>
            <a:ext cx="457200" cy="412845"/>
          </a:xfrm>
          <a:prstGeom prst="rect">
            <a:avLst/>
          </a:prstGeom>
        </p:spPr>
      </p:pic>
      <p:pic>
        <p:nvPicPr>
          <p:cNvPr id="26" name="Picture 25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2800" y="2362200"/>
            <a:ext cx="457200" cy="412845"/>
          </a:xfrm>
          <a:prstGeom prst="rect">
            <a:avLst/>
          </a:prstGeom>
        </p:spPr>
      </p:pic>
      <p:pic>
        <p:nvPicPr>
          <p:cNvPr id="27" name="Picture 26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00" y="2362200"/>
            <a:ext cx="457200" cy="412845"/>
          </a:xfrm>
          <a:prstGeom prst="rect">
            <a:avLst/>
          </a:prstGeom>
        </p:spPr>
      </p:pic>
      <p:pic>
        <p:nvPicPr>
          <p:cNvPr id="28" name="Picture 27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7200" y="2362200"/>
            <a:ext cx="457200" cy="412845"/>
          </a:xfrm>
          <a:prstGeom prst="rect">
            <a:avLst/>
          </a:prstGeom>
        </p:spPr>
      </p:pic>
      <p:pic>
        <p:nvPicPr>
          <p:cNvPr id="29" name="Picture 28" descr="Sony_Vaio_processor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34400" y="2362200"/>
            <a:ext cx="457200" cy="412845"/>
          </a:xfrm>
          <a:prstGeom prst="rect">
            <a:avLst/>
          </a:prstGeom>
        </p:spPr>
      </p:pic>
      <p:pic>
        <p:nvPicPr>
          <p:cNvPr id="30" name="Picture 29" descr="pixar_lam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31" name="Picture 30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32" name="Picture 31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29400" y="1295400"/>
            <a:ext cx="457200" cy="432924"/>
          </a:xfrm>
          <a:prstGeom prst="rect">
            <a:avLst/>
          </a:prstGeom>
        </p:spPr>
      </p:pic>
      <p:pic>
        <p:nvPicPr>
          <p:cNvPr id="33" name="Picture 32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sp>
        <p:nvSpPr>
          <p:cNvPr id="38" name="Content Placeholder 2"/>
          <p:cNvSpPr>
            <a:spLocks noGrp="1"/>
          </p:cNvSpPr>
          <p:nvPr>
            <p:ph idx="1"/>
          </p:nvPr>
        </p:nvSpPr>
        <p:spPr>
          <a:xfrm>
            <a:off x="457200" y="3810000"/>
            <a:ext cx="8229600" cy="2895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Four concurrent Impromptu Clusters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BLAST    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SHRiMP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QuantLib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Aqsis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Cycling five times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Ticket, clone, do task, join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Shorter tasks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Range of 25-40 seconds: near-interactive service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Evil allocation</a:t>
            </a:r>
          </a:p>
        </p:txBody>
      </p:sp>
      <p:pic>
        <p:nvPicPr>
          <p:cNvPr id="43" name="Picture 42" descr="pixar_lam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05600" y="4267200"/>
            <a:ext cx="304800" cy="304800"/>
          </a:xfrm>
          <a:prstGeom prst="rect">
            <a:avLst/>
          </a:prstGeom>
        </p:spPr>
      </p:pic>
      <p:pic>
        <p:nvPicPr>
          <p:cNvPr id="44" name="Picture 43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10000" y="4191000"/>
            <a:ext cx="457200" cy="432924"/>
          </a:xfrm>
          <a:prstGeom prst="rect">
            <a:avLst/>
          </a:prstGeom>
        </p:spPr>
      </p:pic>
      <p:pic>
        <p:nvPicPr>
          <p:cNvPr id="45" name="Picture 44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86000" y="4191000"/>
            <a:ext cx="457200" cy="432924"/>
          </a:xfrm>
          <a:prstGeom prst="rect">
            <a:avLst/>
          </a:prstGeom>
        </p:spPr>
      </p:pic>
      <p:pic>
        <p:nvPicPr>
          <p:cNvPr id="46" name="Picture 45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46776" y="4191000"/>
            <a:ext cx="420624" cy="420624"/>
          </a:xfrm>
          <a:prstGeom prst="rect">
            <a:avLst/>
          </a:prstGeom>
        </p:spPr>
      </p:pic>
      <p:pic>
        <p:nvPicPr>
          <p:cNvPr id="47" name="Picture 46" descr="pixar_lam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48" name="Picture 47" descr="pixar_lam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49" name="Picture 48" descr="pixar_lam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50" name="Picture 49" descr="pixar_lam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51" name="Picture 50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52" name="Picture 51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53" name="Picture 52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54" name="Picture 53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55" name="Picture 54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56" name="Picture 55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57" name="Picture 56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58" name="Picture 57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59" name="Picture 58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29400" y="1295400"/>
            <a:ext cx="457200" cy="432924"/>
          </a:xfrm>
          <a:prstGeom prst="rect">
            <a:avLst/>
          </a:prstGeom>
        </p:spPr>
      </p:pic>
      <p:pic>
        <p:nvPicPr>
          <p:cNvPr id="60" name="Picture 59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29400" y="1295400"/>
            <a:ext cx="457200" cy="432924"/>
          </a:xfrm>
          <a:prstGeom prst="rect">
            <a:avLst/>
          </a:prstGeom>
        </p:spPr>
      </p:pic>
      <p:pic>
        <p:nvPicPr>
          <p:cNvPr id="61" name="Picture 60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29400" y="1295400"/>
            <a:ext cx="457200" cy="432924"/>
          </a:xfrm>
          <a:prstGeom prst="rect">
            <a:avLst/>
          </a:prstGeom>
        </p:spPr>
      </p:pic>
      <p:pic>
        <p:nvPicPr>
          <p:cNvPr id="62" name="Picture 61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29400" y="1295400"/>
            <a:ext cx="457200" cy="432924"/>
          </a:xfrm>
          <a:prstGeom prst="rect">
            <a:avLst/>
          </a:prstGeom>
        </p:spPr>
      </p:pic>
      <p:pic>
        <p:nvPicPr>
          <p:cNvPr id="63" name="Picture 62" descr="pixar_lam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64" name="Picture 63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65" name="Picture 64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29400" y="1295400"/>
            <a:ext cx="457200" cy="432924"/>
          </a:xfrm>
          <a:prstGeom prst="rect">
            <a:avLst/>
          </a:prstGeom>
        </p:spPr>
      </p:pic>
      <p:pic>
        <p:nvPicPr>
          <p:cNvPr id="66" name="Picture 65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67" name="Picture 66" descr="pixar_lam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68" name="Picture 67" descr="pixar_lam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69" name="Picture 68" descr="pixar_lam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70" name="Picture 69" descr="pixar_lamp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6400" y="1447800"/>
            <a:ext cx="304800" cy="304800"/>
          </a:xfrm>
          <a:prstGeom prst="rect">
            <a:avLst/>
          </a:prstGeom>
        </p:spPr>
      </p:pic>
      <p:pic>
        <p:nvPicPr>
          <p:cNvPr id="71" name="Picture 70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72" name="Picture 71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73" name="Picture 72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74" name="Picture 73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00400" y="1295400"/>
            <a:ext cx="457200" cy="432924"/>
          </a:xfrm>
          <a:prstGeom prst="rect">
            <a:avLst/>
          </a:prstGeom>
        </p:spPr>
      </p:pic>
      <p:pic>
        <p:nvPicPr>
          <p:cNvPr id="75" name="Picture 74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76" name="Picture 75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77" name="Picture 76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78" name="Picture 77" descr="cash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76800" y="1295400"/>
            <a:ext cx="420624" cy="420624"/>
          </a:xfrm>
          <a:prstGeom prst="rect">
            <a:avLst/>
          </a:prstGeom>
        </p:spPr>
      </p:pic>
      <p:pic>
        <p:nvPicPr>
          <p:cNvPr id="79" name="Picture 78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29400" y="1295400"/>
            <a:ext cx="457200" cy="432924"/>
          </a:xfrm>
          <a:prstGeom prst="rect">
            <a:avLst/>
          </a:prstGeom>
        </p:spPr>
      </p:pic>
      <p:pic>
        <p:nvPicPr>
          <p:cNvPr id="80" name="Picture 79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29400" y="1295400"/>
            <a:ext cx="457200" cy="432924"/>
          </a:xfrm>
          <a:prstGeom prst="rect">
            <a:avLst/>
          </a:prstGeom>
        </p:spPr>
      </p:pic>
      <p:pic>
        <p:nvPicPr>
          <p:cNvPr id="81" name="Picture 80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29400" y="1295400"/>
            <a:ext cx="457200" cy="432924"/>
          </a:xfrm>
          <a:prstGeom prst="rect">
            <a:avLst/>
          </a:prstGeom>
        </p:spPr>
      </p:pic>
      <p:pic>
        <p:nvPicPr>
          <p:cNvPr id="82" name="Picture 81" descr="protein_pic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29400" y="1295400"/>
            <a:ext cx="457200" cy="432924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2243 C -0.02743 0.0474 -0.05156 0.0726 -0.07708 0.09226 C -0.10278 0.11191 -0.13003 0.12602 -0.15729 0.14035 " pathEditMode="relative" ptsTypes="aaA">
                                      <p:cBhvr>
                                        <p:cTn id="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222 C 0.01233 0.02983 0.06424 0.04879 0.08993 0.06775 C 0.11563 0.08671 0.13819 0.12162 0.15087 0.13573 " pathEditMode="relative" rAng="0" ptsTypes="aaa">
                                      <p:cBhvr>
                                        <p:cTn id="1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" y="57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2243 C 0.02917 0.02567 0.12431 0.02243 0.19149 0.04162 C 0.25868 0.06081 0.3566 0.11792 0.4 0.13804 " pathEditMode="relative" rAng="0" ptsTypes="aaa">
                                      <p:cBhvr>
                                        <p:cTn id="1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" y="5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2243 C 0.02517 0.02775 0.10677 0.04347 0.16719 0.05503 C 0.2276 0.06659 0.28559 0.07815 0.35903 0.09226 C 0.43247 0.10636 0.55625 0.13041 0.60816 0.14035 " pathEditMode="relative" rAng="0" ptsTypes="aaaa">
                                      <p:cBhvr>
                                        <p:cTn id="2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6" y="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3537 C -0.04601 0.05826 -0.09062 0.08115 -0.12917 0.1008 C -0.16771 0.12046 -0.21545 0.14497 -0.23229 0.15329 " pathEditMode="relative" ptsTypes="aaA">
                                      <p:cBhvr>
                                        <p:cTn id="2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3537 C -0.01163 0.04185 -0.05104 0.05549 -0.06354 0.07468 C -0.07604 0.09387 -0.07378 0.13502 -0.07656 0.15098 " pathEditMode="relative" rAng="0" ptsTypes="aaa">
                                      <p:cBhvr>
                                        <p:cTn id="30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" y="58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3537 C 0.01753 0.03676 0.0651 0.0245 0.11163 0.0437 C 0.15816 0.06289 0.24288 0.12855 0.27743 0.15098 " pathEditMode="relative" rAng="0" ptsTypes="aaa">
                                      <p:cBhvr>
                                        <p:cTn id="34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52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3537 C 0.02222 0.04 0.06875 0.0541 0.13976 0.06381 C 0.21076 0.07352 0.35938 0.07976 0.425 0.09433 C 0.49063 0.1089 0.51059 0.13919 0.53316 0.15098 " pathEditMode="relative" rAng="0" ptsTypes="aaaa">
                                      <p:cBhvr>
                                        <p:cTn id="38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" y="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3838 C -0.03403 0.05734 -0.06753 0.0763 -0.14479 0.09526 C -0.22205 0.11422 -0.41111 0.1422 -0.46441 0.15191 " pathEditMode="relative" ptsTypes="aaA">
                                      <p:cBhvr>
                                        <p:cTn id="44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3838 C -0.01111 0.04925 -0.04722 0.08509 -0.06441 0.10405 C -0.0816 0.12301 -0.09566 0.14197 -0.10382 0.15191 " pathEditMode="relative" rAng="0" ptsTypes="aaa">
                                      <p:cBhvr>
                                        <p:cTn id="48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57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3838 C 0.01233 0.04463 0.05191 0.05665 0.07622 0.07515 C 0.10052 0.09364 0.1309 0.13434 0.14531 0.14983 " pathEditMode="relative" rAng="0" ptsTypes="aaa">
                                      <p:cBhvr>
                                        <p:cTn id="52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" y="56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3838 C 0.02378 0.04069 0.09479 0.0326 0.14531 0.05156 C 0.19583 0.07052 0.26997 0.1311 0.30278 0.15191 " pathEditMode="relative" rAng="0" ptsTypes="aaa">
                                      <p:cBhvr>
                                        <p:cTn id="5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3976 C -0.00868 0.06104 -0.01649 0.08254 -0.08281 0.08763 C -0.14913 0.09271 -0.31997 0.05965 -0.39913 0.07028 C -0.4783 0.08092 -0.51823 0.11583 -0.55816 0.15098 " pathEditMode="relative" ptsTypes="aaaA">
                                      <p:cBhvr>
                                        <p:cTn id="62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3976 C -0.01476 0.04161 -0.0401 0.04485 -0.08437 0.05063 C -0.12865 0.05641 -0.22187 0.05757 -0.26632 0.07468 C -0.31076 0.09179 -0.33385 0.13687 -0.35156 0.15329 " pathEditMode="relative" rAng="0" ptsTypes="aaaa">
                                      <p:cBhvr>
                                        <p:cTn id="6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" y="57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3976 C -0.02083 0.04508 -0.0875 0.0541 -0.12049 0.07237 C -0.15347 0.09063 -0.18264 0.13294 -0.19913 0.1489 " pathEditMode="relative" rAng="0" ptsTypes="aaa">
                                      <p:cBhvr>
                                        <p:cTn id="70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" y="55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3976 C 0.02344 0.043 0.11076 0.04046 0.14514 0.05942 C 0.17951 0.07838 0.19306 0.13387 0.20573 0.15329 " pathEditMode="relative" rAng="0" ptsTypes="aaa">
                                      <p:cBhvr>
                                        <p:cTn id="74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" y="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2243 C -0.02743 0.0474 -0.05156 0.0726 -0.07708 0.09226 C -0.10278 0.11191 -0.13003 0.12602 -0.15729 0.14035 " pathEditMode="relative" ptsTypes="aaA">
                                      <p:cBhvr>
                                        <p:cTn id="118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222 C 0.01233 0.02983 0.06424 0.04879 0.08993 0.06775 C 0.11563 0.08671 0.13819 0.12162 0.15087 0.13573 " pathEditMode="relative" rAng="0" ptsTypes="aaa">
                                      <p:cBhvr>
                                        <p:cTn id="122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" y="57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2243 C 0.02917 0.02567 0.12431 0.02243 0.19149 0.04162 C 0.25868 0.06081 0.3566 0.11792 0.4 0.13804 " pathEditMode="relative" rAng="0" ptsTypes="aaa">
                                      <p:cBhvr>
                                        <p:cTn id="126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" y="58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3 0.02243 C 0.02517 0.02775 0.10677 0.04347 0.16719 0.05503 C 0.2276 0.06659 0.28559 0.07815 0.35903 0.09226 C 0.43247 0.10636 0.55625 0.13041 0.60816 0.14035 " pathEditMode="relative" rAng="0" ptsTypes="aaaa">
                                      <p:cBhvr>
                                        <p:cTn id="130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6" y="59"/>
                                    </p:animMotion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3537 C -0.04601 0.05826 -0.09062 0.08115 -0.12917 0.1008 C -0.16771 0.12046 -0.21545 0.14497 -0.23229 0.15329 " pathEditMode="relative" ptsTypes="aaA">
                                      <p:cBhvr>
                                        <p:cTn id="134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3537 C -0.01163 0.04185 -0.05104 0.05549 -0.06354 0.07468 C -0.07604 0.09387 -0.07378 0.13502 -0.07656 0.15098 " pathEditMode="relative" rAng="0" ptsTypes="aaa">
                                      <p:cBhvr>
                                        <p:cTn id="138" dur="2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" y="58"/>
                                    </p:animMotion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3537 C 0.01753 0.03676 0.0651 0.0245 0.11163 0.0437 C 0.15816 0.06289 0.24288 0.12855 0.27743 0.15098 " pathEditMode="relative" rAng="0" ptsTypes="aaa">
                                      <p:cBhvr>
                                        <p:cTn id="142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" y="52"/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2 0.03537 C 0.02222 0.04 0.06875 0.0541 0.13976 0.06381 C 0.21076 0.07352 0.35938 0.07976 0.425 0.09433 C 0.49063 0.1089 0.51059 0.13919 0.53316 0.15098 " pathEditMode="relative" rAng="0" ptsTypes="aaaa">
                                      <p:cBhvr>
                                        <p:cTn id="146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7" y="58"/>
                                    </p:animMotion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3838 C -0.03403 0.05734 -0.06753 0.0763 -0.14479 0.09526 C -0.22205 0.11422 -0.41111 0.1422 -0.46441 0.15191 " pathEditMode="relative" ptsTypes="aaA">
                                      <p:cBhvr>
                                        <p:cTn id="150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3838 C -0.01111 0.04925 -0.04722 0.08509 -0.06441 0.10405 C -0.0816 0.12301 -0.09566 0.14197 -0.10382 0.15191 " pathEditMode="relative" rAng="0" ptsTypes="aaa">
                                      <p:cBhvr>
                                        <p:cTn id="154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57"/>
                                    </p:animMotion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3838 C 0.01233 0.04463 0.05191 0.05665 0.07622 0.07515 C 0.10052 0.09364 0.1309 0.13434 0.14531 0.14983 " pathEditMode="relative" rAng="0" ptsTypes="aaa">
                                      <p:cBhvr>
                                        <p:cTn id="158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" y="56"/>
                                    </p:animMotion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0.03838 C 0.02378 0.04069 0.09479 0.0326 0.14531 0.05156 C 0.19583 0.07052 0.26997 0.1311 0.30278 0.15191 " pathEditMode="relative" rAng="0" ptsTypes="aaa">
                                      <p:cBhvr>
                                        <p:cTn id="162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54"/>
                                    </p:animMotion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3976 C -0.00868 0.06104 -0.01649 0.08254 -0.08281 0.08763 C -0.14913 0.09271 -0.31997 0.05965 -0.39913 0.07028 C -0.4783 0.08092 -0.51823 0.11583 -0.55816 0.15098 " pathEditMode="relative" ptsTypes="aaaA">
                                      <p:cBhvr>
                                        <p:cTn id="166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3976 C -0.01476 0.04161 -0.0401 0.04485 -0.08437 0.05063 C -0.12865 0.05641 -0.22187 0.05757 -0.26632 0.07468 C -0.31076 0.09179 -0.33385 0.13687 -0.35156 0.15329 " pathEditMode="relative" rAng="0" ptsTypes="aaaa">
                                      <p:cBhvr>
                                        <p:cTn id="170" dur="2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5" y="57"/>
                                    </p:animMotion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3976 C -0.02083 0.04508 -0.0875 0.0541 -0.12049 0.07237 C -0.15347 0.09063 -0.18264 0.13294 -0.19913 0.1489 " pathEditMode="relative" rAng="0" ptsTypes="aaa">
                                      <p:cBhvr>
                                        <p:cTn id="174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" y="55"/>
                                    </p:animMotion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0.03976 C 0.02344 0.043 0.11076 0.04046 0.14514 0.05942 C 0.17951 0.07838 0.19306 0.13387 0.20573 0.15329 " pathEditMode="relative" rAng="0" ptsTypes="aaa">
                                      <p:cBhvr>
                                        <p:cTn id="178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" y="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Throwing Everything At It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228600" y="1447800"/>
          <a:ext cx="83820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56388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Higher variances (not shown): up to 3 seconds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Need more work on daemons and multicast</a:t>
            </a:r>
          </a:p>
        </p:txBody>
      </p:sp>
      <p:pic>
        <p:nvPicPr>
          <p:cNvPr id="6" name="Picture 5" descr="pixar_lamp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6400" y="5257800"/>
            <a:ext cx="304800" cy="304800"/>
          </a:xfrm>
          <a:prstGeom prst="rect">
            <a:avLst/>
          </a:prstGeom>
        </p:spPr>
      </p:pic>
      <p:pic>
        <p:nvPicPr>
          <p:cNvPr id="7" name="Picture 6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0" y="5105400"/>
            <a:ext cx="457200" cy="432924"/>
          </a:xfrm>
          <a:prstGeom prst="rect">
            <a:avLst/>
          </a:prstGeom>
        </p:spPr>
      </p:pic>
      <p:pic>
        <p:nvPicPr>
          <p:cNvPr id="8" name="Picture 7" descr="protein_pic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9400" y="5105400"/>
            <a:ext cx="457200" cy="432924"/>
          </a:xfrm>
          <a:prstGeom prst="rect">
            <a:avLst/>
          </a:prstGeom>
        </p:spPr>
      </p:pic>
      <p:pic>
        <p:nvPicPr>
          <p:cNvPr id="9" name="Picture 8" descr="cash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6800" y="5105400"/>
            <a:ext cx="420624" cy="420624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Plenty of 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&gt;32 machine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testbed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Change an existing API to use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SnowFlock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MPI in progress: backwards binary compatibility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Big Data Internet Services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Genomics, proteomics, search, you name it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Another API: Map/Reduce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Parallel FS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Lustre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Hadoop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opaqueness+modularity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VM allocation cognizant of data layout/availability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Cluster consolidation and management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 idle VMs, VMs come up immediately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Shared Memory 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(for specific tasks)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e.g. Each worker puts results in shared array</a:t>
            </a:r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SnowFlock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clones VMs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Fast: 32 VMs in less than one second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Scalable: 128 processor job, 1-4 second overhead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Addresses cloud computing + parallelism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Abstraction that opens many possibilities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Impromptu parallelism → Impromptu Clusters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Near-interactive parallel Internet services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Lots of action going on with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SnowFlock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 For Your Time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andreslc@cs.toronto.edu</a:t>
            </a:r>
          </a:p>
          <a:p>
            <a:pPr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http://www.cs.toronto.edu/~andreslc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SnowFlock</a:t>
            </a:r>
            <a:r>
              <a:rPr lang="en-US" dirty="0" smtClean="0"/>
              <a:t> Enables: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4102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Impromptu Clusters: on-the-fly parallelism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Pop up VMs when going parallel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Fork-like: VMs are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stateful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Near-Interactive Parallel Internet services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Parallel tasks as a service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bioinf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rendering…)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Do a 1-hour query in 30 seconds</a:t>
            </a:r>
          </a:p>
          <a:p>
            <a:pPr marL="548640" lvl="1" indent="-411480"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Cluster management upside down</a:t>
            </a:r>
          </a:p>
          <a:p>
            <a:pPr lvl="1"/>
            <a:r>
              <a:rPr lang="en-US" smtClean="0">
                <a:latin typeface="Arial" pitchFamily="34" charset="0"/>
                <a:cs typeface="Arial" pitchFamily="34" charset="0"/>
              </a:rPr>
              <a:t>Pop up VMs in a cluster “instantaneously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No idle VMs, no consolidation, no live migration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Fork out VMs to run un-trusted code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i.e. in a tool-chain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etc…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5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5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9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5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2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3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7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8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DFB3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Embarrassing Parallelism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2133600" cy="457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GATTACA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5"/>
          <p:cNvSpPr txBox="1">
            <a:spLocks/>
          </p:cNvSpPr>
          <p:nvPr/>
        </p:nvSpPr>
        <p:spPr>
          <a:xfrm>
            <a:off x="2057400" y="16002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GACATTA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ontent Placeholder 5"/>
          <p:cNvSpPr txBox="1">
            <a:spLocks/>
          </p:cNvSpPr>
          <p:nvPr/>
        </p:nvSpPr>
        <p:spPr>
          <a:xfrm>
            <a:off x="3657600" y="16002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CATTAGA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ontent Placeholder 5"/>
          <p:cNvSpPr txBox="1">
            <a:spLocks/>
          </p:cNvSpPr>
          <p:nvPr/>
        </p:nvSpPr>
        <p:spPr>
          <a:xfrm>
            <a:off x="5257800" y="16002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AGATTCA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895600"/>
            <a:ext cx="1524000" cy="1028700"/>
          </a:xfrm>
          <a:prstGeom prst="rect">
            <a:avLst/>
          </a:prstGeom>
        </p:spPr>
      </p:pic>
      <p:pic>
        <p:nvPicPr>
          <p:cNvPr id="12" name="Picture 11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71800" y="2895600"/>
            <a:ext cx="1524000" cy="1028700"/>
          </a:xfrm>
          <a:prstGeom prst="rect">
            <a:avLst/>
          </a:prstGeom>
        </p:spPr>
      </p:pic>
      <p:pic>
        <p:nvPicPr>
          <p:cNvPr id="13" name="Picture 12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05400" y="2895600"/>
            <a:ext cx="1524000" cy="1028700"/>
          </a:xfrm>
          <a:prstGeom prst="rect">
            <a:avLst/>
          </a:prstGeom>
        </p:spPr>
      </p:pic>
      <p:pic>
        <p:nvPicPr>
          <p:cNvPr id="14" name="Picture 13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86600" y="2895600"/>
            <a:ext cx="1524000" cy="1028700"/>
          </a:xfrm>
          <a:prstGeom prst="rect">
            <a:avLst/>
          </a:prstGeom>
        </p:spPr>
      </p:pic>
      <p:sp>
        <p:nvSpPr>
          <p:cNvPr id="16" name="Content Placeholder 5"/>
          <p:cNvSpPr txBox="1">
            <a:spLocks/>
          </p:cNvSpPr>
          <p:nvPr/>
        </p:nvSpPr>
        <p:spPr>
          <a:xfrm>
            <a:off x="2362200" y="3886200"/>
            <a:ext cx="47244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Sequence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to align: 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GACGATA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Content Placeholder 5"/>
          <p:cNvSpPr txBox="1">
            <a:spLocks/>
          </p:cNvSpPr>
          <p:nvPr/>
        </p:nvSpPr>
        <p:spPr>
          <a:xfrm>
            <a:off x="533400" y="45720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GATTACA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Content Placeholder 5"/>
          <p:cNvSpPr txBox="1">
            <a:spLocks/>
          </p:cNvSpPr>
          <p:nvPr/>
        </p:nvSpPr>
        <p:spPr>
          <a:xfrm>
            <a:off x="2590800" y="45720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GACATTA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Content Placeholder 5"/>
          <p:cNvSpPr txBox="1">
            <a:spLocks/>
          </p:cNvSpPr>
          <p:nvPr/>
        </p:nvSpPr>
        <p:spPr>
          <a:xfrm>
            <a:off x="4648200" y="45720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CATTAGA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Content Placeholder 5"/>
          <p:cNvSpPr txBox="1">
            <a:spLocks/>
          </p:cNvSpPr>
          <p:nvPr/>
        </p:nvSpPr>
        <p:spPr>
          <a:xfrm>
            <a:off x="6781800" y="4572000"/>
            <a:ext cx="21336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AGATTCA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20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8200" y="5029200"/>
            <a:ext cx="1524000" cy="1028700"/>
          </a:xfrm>
          <a:prstGeom prst="rect">
            <a:avLst/>
          </a:prstGeom>
        </p:spPr>
      </p:pic>
      <p:pic>
        <p:nvPicPr>
          <p:cNvPr id="22" name="Picture 21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0" y="5029200"/>
            <a:ext cx="1524000" cy="1028700"/>
          </a:xfrm>
          <a:prstGeom prst="rect">
            <a:avLst/>
          </a:prstGeom>
        </p:spPr>
      </p:pic>
      <p:pic>
        <p:nvPicPr>
          <p:cNvPr id="23" name="Picture 22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1600" y="5029200"/>
            <a:ext cx="1524000" cy="1028700"/>
          </a:xfrm>
          <a:prstGeom prst="rect">
            <a:avLst/>
          </a:prstGeom>
        </p:spPr>
      </p:pic>
      <p:pic>
        <p:nvPicPr>
          <p:cNvPr id="24" name="Picture 23" descr="rlx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62800" y="5029200"/>
            <a:ext cx="1524000" cy="1028700"/>
          </a:xfrm>
          <a:prstGeom prst="rect">
            <a:avLst/>
          </a:prstGeom>
        </p:spPr>
      </p:pic>
      <p:sp>
        <p:nvSpPr>
          <p:cNvPr id="25" name="Content Placeholder 5"/>
          <p:cNvSpPr txBox="1">
            <a:spLocks/>
          </p:cNvSpPr>
          <p:nvPr/>
        </p:nvSpPr>
        <p:spPr>
          <a:xfrm>
            <a:off x="1600200" y="6172200"/>
            <a:ext cx="6096000" cy="457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548640" marR="0" lvl="0" indent="-41148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Another sequence</a:t>
            </a:r>
            <a:r>
              <a:rPr kumimoji="0" lang="en-US" sz="28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to align: C</a:t>
            </a: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ATAGTA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3333 " pathEditMode="relative" ptsTypes="AA">
                                      <p:cBhvr>
                                        <p:cTn id="10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0.05 0.13333 " pathEditMode="relative" ptsTypes="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0.1 0.1333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" y="67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0.13333 0.1333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6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1" build="allAtOnce"/>
      <p:bldP spid="18" grpId="1"/>
      <p:bldP spid="19" grpId="1"/>
      <p:bldP spid="20" grpId="1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Near-Interactive Internet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Embarrassing Parallelism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Throw machines at it: completion time shrinks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Big Institutions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Many machines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Near-interactive parallel Internet service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Do the task in seconds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NCBI BLAST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EBI ClustalW2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Near-Interactive Internet Services</a:t>
            </a:r>
            <a:endParaRPr lang="en-US" dirty="0"/>
          </a:p>
        </p:txBody>
      </p:sp>
      <p:pic>
        <p:nvPicPr>
          <p:cNvPr id="4" name="Content Placeholder 3" descr="ncbi_blast.bmp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7200" y="1649382"/>
            <a:ext cx="8229600" cy="461016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Near-Interactive Internet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Embarrassing Parallelism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Throw machines at it: completion time shrinks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Big Institutions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Many machines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Near-interactive parallel Internet service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Do the task in seconds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NCBI BLAST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EBI ClustalW2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Not just bioinformatics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Render farm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Quantitative finance farm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Compile farm 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SourceForge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gnu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5876925"/>
            <a:ext cx="981075" cy="981075"/>
          </a:xfrm>
          <a:prstGeom prst="rect">
            <a:avLst/>
          </a:prstGeom>
        </p:spPr>
      </p:pic>
      <p:pic>
        <p:nvPicPr>
          <p:cNvPr id="5" name="Picture 4" descr="pixar_lamp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181600"/>
            <a:ext cx="838200" cy="838200"/>
          </a:xfrm>
          <a:prstGeom prst="rect">
            <a:avLst/>
          </a:prstGeom>
        </p:spPr>
      </p:pic>
      <p:pic>
        <p:nvPicPr>
          <p:cNvPr id="6" name="Picture 5" descr="protein_pic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5800" y="4191000"/>
            <a:ext cx="1066800" cy="1010156"/>
          </a:xfrm>
          <a:prstGeom prst="rect">
            <a:avLst/>
          </a:prstGeom>
        </p:spPr>
      </p:pic>
      <p:pic>
        <p:nvPicPr>
          <p:cNvPr id="7" name="Picture 6" descr="cash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000" y="5257800"/>
            <a:ext cx="1066800" cy="106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Dedicated clusters are expensive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Movement toward using shared clusters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Institution-wide, group-wide cluster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Utility Computing: Amazon EC2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Virtualization is a/the key enabler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Isolation, security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Ease of accounting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Happy sys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admins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Happy users, no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config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/library clashes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I can be root! (tears of joy)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458200" cy="1143000"/>
          </a:xfrm>
        </p:spPr>
        <p:txBody>
          <a:bodyPr>
            <a:normAutofit/>
          </a:bodyPr>
          <a:lstStyle/>
          <a:p>
            <a:r>
              <a:rPr lang="en-US" sz="3400" dirty="0" smtClean="0"/>
              <a:t>Parallel Internet Service + VM Cloud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Impromptu: highly dynamic workload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Requests arrive at random times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Machines become available at random times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Need to 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swiftly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span new machines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goal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parallel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speedup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target is tens of 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seconds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VM clouds: slow “swap in”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Resume from disk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Live migrate from consolidated host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Boot from scratch (EC2: “minutes”)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5486400" y="3505200"/>
          <a:ext cx="3657600" cy="198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Graphic spid="4" grpId="0">
        <p:bldAsOne/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10.3|18.3|21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|18.7|20.8|7.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|10.2|48.4|2.5|11.1|0.6|2.7|5.9|8.5|0.7|2.9|2.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6.4|2.3|8.2|4|3|6.9|5.7|6.2|3.4|4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7|6.5|11|19.6|3.1|9.3|5.1|4.3|7.5|0.7|6.5|4.1|2|1.9|4.5|8.9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2|21.5|61.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5.5|8|21.9|4.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|2.6|4.5|3.2|14|1|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6|14.7|7.4|1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5|3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5.5|28.5|22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3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6|51.2|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9|76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13888</TotalTime>
  <Words>1213</Words>
  <Application>Microsoft Office PowerPoint</Application>
  <PresentationFormat>On-screen Show (4:3)</PresentationFormat>
  <Paragraphs>350</Paragraphs>
  <Slides>28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Apex</vt:lpstr>
      <vt:lpstr>Snowflock: Cloud computing made agile</vt:lpstr>
      <vt:lpstr>SnowFlock In One Slide</vt:lpstr>
      <vt:lpstr>SnowFlock Enables:</vt:lpstr>
      <vt:lpstr>Embarrassing Parallelism</vt:lpstr>
      <vt:lpstr>Near-Interactive Internet Services</vt:lpstr>
      <vt:lpstr>Near-Interactive Internet Services</vt:lpstr>
      <vt:lpstr>Near-Interactive Internet Services</vt:lpstr>
      <vt:lpstr>Cloud Computing</vt:lpstr>
      <vt:lpstr>Parallel Internet Service + VM Cloud</vt:lpstr>
      <vt:lpstr>Impromptu Clusters</vt:lpstr>
      <vt:lpstr>Parallel VM Forking</vt:lpstr>
      <vt:lpstr>But How Do I Use This?</vt:lpstr>
      <vt:lpstr>But How Do I Use This?</vt:lpstr>
      <vt:lpstr>The Typical Script</vt:lpstr>
      <vt:lpstr>Nuts and Bolts</vt:lpstr>
      <vt:lpstr>The Secret Sauce</vt:lpstr>
      <vt:lpstr>Cloning Time</vt:lpstr>
      <vt:lpstr>Memtap: Memory-on-demand</vt:lpstr>
      <vt:lpstr>Avoidance Heuristics</vt:lpstr>
      <vt:lpstr>Implementation Topics</vt:lpstr>
      <vt:lpstr>Implementation Recap</vt:lpstr>
      <vt:lpstr>Show Me The Money</vt:lpstr>
      <vt:lpstr>Raw Application Performance</vt:lpstr>
      <vt:lpstr>Throwing Everything At It</vt:lpstr>
      <vt:lpstr>Throwing Everything At It</vt:lpstr>
      <vt:lpstr>Plenty of Future Work</vt:lpstr>
      <vt:lpstr>Wrap Up</vt:lpstr>
      <vt:lpstr>Thanks For Your Time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Andres Lagar-Cavilla</dc:creator>
  <cp:lastModifiedBy>Andres Lagar-Cavilla</cp:lastModifiedBy>
  <cp:revision>312</cp:revision>
  <dcterms:created xsi:type="dcterms:W3CDTF">2008-06-06T14:32:16Z</dcterms:created>
  <dcterms:modified xsi:type="dcterms:W3CDTF">2008-06-23T20:14:44Z</dcterms:modified>
</cp:coreProperties>
</file>