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438912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3399"/>
    <a:srgbClr val="000099"/>
    <a:srgbClr val="FFBF0B"/>
    <a:srgbClr val="FF3300"/>
    <a:srgbClr val="FF0000"/>
    <a:srgbClr val="9F9FCF"/>
    <a:srgbClr val="0066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978" y="2022"/>
      </p:cViewPr>
      <p:guideLst>
        <p:guide orient="horz" pos="13824"/>
        <p:guide pos="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28"/>
        <p:guide pos="215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>
              <a:defRPr sz="3600">
                <a:latin typeface="Arial" pitchFamily="34" charset="0"/>
                <a:cs typeface="Arial" pitchFamily="34" charset="0"/>
              </a:defRPr>
            </a:pPr>
            <a:r>
              <a:rPr lang="en-US" sz="3600" baseline="0" dirty="0" smtClean="0">
                <a:latin typeface="Arial" pitchFamily="34" charset="0"/>
                <a:cs typeface="Arial" pitchFamily="34" charset="0"/>
              </a:rPr>
              <a:t>Application Run Times</a:t>
            </a:r>
          </a:p>
          <a:p>
            <a:pPr>
              <a:defRPr sz="3600">
                <a:latin typeface="Arial" pitchFamily="34" charset="0"/>
                <a:cs typeface="Arial" pitchFamily="34" charset="0"/>
              </a:defRPr>
            </a:pPr>
            <a:r>
              <a:rPr lang="en-US" sz="3600" baseline="0" dirty="0" smtClean="0">
                <a:latin typeface="Arial" pitchFamily="34" charset="0"/>
                <a:cs typeface="Arial" pitchFamily="34" charset="0"/>
              </a:rPr>
              <a:t>128 processors (32VMs x 4 cores)</a:t>
            </a:r>
          </a:p>
          <a:p>
            <a:pPr>
              <a:defRPr sz="3600">
                <a:latin typeface="Arial" pitchFamily="34" charset="0"/>
                <a:cs typeface="Arial" pitchFamily="34" charset="0"/>
              </a:defRPr>
            </a:pPr>
            <a:r>
              <a:rPr lang="en-US" sz="3600" baseline="0" dirty="0" smtClean="0">
                <a:latin typeface="Arial" pitchFamily="34" charset="0"/>
                <a:cs typeface="Arial" pitchFamily="34" charset="0"/>
              </a:rPr>
              <a:t>Speedup (</a:t>
            </a:r>
            <a:r>
              <a:rPr lang="en-US" sz="3600" baseline="0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sz="3600" baseline="0" dirty="0" smtClean="0">
                <a:latin typeface="Arial" pitchFamily="34" charset="0"/>
                <a:cs typeface="Arial" pitchFamily="34" charset="0"/>
              </a:rPr>
              <a:t> 1 proc) in labels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30105943101333427"/>
          <c:y val="8.6562340678638258E-2"/>
        </c:manualLayout>
      </c:layout>
    </c:title>
    <c:plotArea>
      <c:layout>
        <c:manualLayout>
          <c:layoutTarget val="inner"/>
          <c:xMode val="edge"/>
          <c:yMode val="edge"/>
          <c:x val="0.13151452802068067"/>
          <c:y val="0.14335752673772922"/>
          <c:w val="0.84306123794827326"/>
          <c:h val="0.5901648008284675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FFFF00"/>
                </a:gs>
                <a:gs pos="50000">
                  <a:srgbClr val="FFFF00">
                    <a:alpha val="52000"/>
                  </a:srgbClr>
                </a:gs>
                <a:gs pos="100000">
                  <a:srgbClr val="FFC000"/>
                </a:gs>
              </a:gsLst>
              <a:lin ang="5400000" scaled="0"/>
            </a:gradFill>
            <a:scene3d>
              <a:camera prst="orthographicFront"/>
              <a:lightRig rig="threePt" dir="t">
                <a:rot lat="0" lon="0" rev="1200000"/>
              </a:lightRig>
            </a:scene3d>
            <a:sp3d prstMaterial="dkEdge">
              <a:bevelT w="63500" h="44450"/>
            </a:sp3d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127.26</c:v>
                </c:pt>
                <c:pt idx="1">
                  <c:v>92.960000000000022</c:v>
                </c:pt>
                <c:pt idx="2">
                  <c:v>24.56</c:v>
                </c:pt>
                <c:pt idx="3">
                  <c:v>40.68</c:v>
                </c:pt>
                <c:pt idx="4">
                  <c:v>77.83</c:v>
                </c:pt>
                <c:pt idx="5">
                  <c:v>65.910000000000025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SnowFlock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50000">
                  <a:srgbClr val="00B050">
                    <a:alpha val="72000"/>
                  </a:srgbClr>
                </a:gs>
                <a:gs pos="100000">
                  <a:srgbClr val="AAE2CA">
                    <a:alpha val="73000"/>
                  </a:srgbClr>
                </a:gs>
              </a:gsLst>
              <a:lin ang="5400000" scaled="0"/>
            </a:gradFill>
            <a:scene3d>
              <a:camera prst="orthographicFront"/>
              <a:lightRig rig="threePt" dir="t">
                <a:rot lat="0" lon="0" rev="1200000"/>
              </a:lightRig>
            </a:scene3d>
            <a:sp3d prstMaterial="dkEdge">
              <a:bevelT w="63500" h="25400"/>
            </a:sp3d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131.07</c:v>
                </c:pt>
                <c:pt idx="1">
                  <c:v>98.990000000000023</c:v>
                </c:pt>
                <c:pt idx="2">
                  <c:v>25.72</c:v>
                </c:pt>
                <c:pt idx="3">
                  <c:v>46.91</c:v>
                </c:pt>
                <c:pt idx="4">
                  <c:v>82.23</c:v>
                </c:pt>
                <c:pt idx="5">
                  <c:v>70.63</c:v>
                </c:pt>
              </c:numCache>
            </c:numRef>
          </c:val>
        </c:ser>
        <c:axId val="42061824"/>
        <c:axId val="42064896"/>
      </c:barChart>
      <c:catAx>
        <c:axId val="420618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3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2064896"/>
        <c:crosses val="autoZero"/>
        <c:auto val="1"/>
        <c:lblAlgn val="ctr"/>
        <c:lblOffset val="100"/>
      </c:catAx>
      <c:valAx>
        <c:axId val="420648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3600">
                    <a:latin typeface="Arial" pitchFamily="34" charset="0"/>
                    <a:cs typeface="Arial" pitchFamily="34" charset="0"/>
                  </a:defRPr>
                </a:pPr>
                <a:r>
                  <a:rPr lang="en-US" sz="3600">
                    <a:latin typeface="Arial" pitchFamily="34" charset="0"/>
                    <a:cs typeface="Arial" pitchFamily="34" charset="0"/>
                  </a:rPr>
                  <a:t>Seconds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2061824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3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0"/>
        <c:txPr>
          <a:bodyPr/>
          <a:lstStyle/>
          <a:p>
            <a:pPr>
              <a:defRPr sz="3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2683707250161562"/>
          <c:y val="0.35881814233652448"/>
          <c:w val="0.21554148696237177"/>
          <c:h val="0.12047527332464752"/>
        </c:manualLayout>
      </c:layout>
      <c:txPr>
        <a:bodyPr/>
        <a:lstStyle/>
        <a:p>
          <a:pPr>
            <a:defRPr sz="36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600">
                <a:effectLst/>
                <a:latin typeface="Arial" pitchFamily="34" charset="0"/>
                <a:cs typeface="Arial" pitchFamily="34" charset="0"/>
              </a:defRPr>
            </a:pPr>
            <a:r>
              <a:rPr lang="en-US" sz="3600" dirty="0">
                <a:effectLst/>
                <a:latin typeface="Arial" pitchFamily="34" charset="0"/>
                <a:cs typeface="Arial" pitchFamily="34" charset="0"/>
              </a:rPr>
              <a:t>Cloning Time</a:t>
            </a:r>
          </a:p>
        </c:rich>
      </c:tx>
      <c:layout>
        <c:manualLayout>
          <c:xMode val="edge"/>
          <c:yMode val="edge"/>
          <c:x val="0.4176846362047919"/>
          <c:y val="2.8314002979357308E-2"/>
        </c:manualLayout>
      </c:layout>
    </c:title>
    <c:plotArea>
      <c:layout>
        <c:manualLayout>
          <c:layoutTarget val="inner"/>
          <c:xMode val="edge"/>
          <c:yMode val="edge"/>
          <c:x val="0.20708695975098421"/>
          <c:y val="6.9132971554231745E-2"/>
          <c:w val="0.7066627376121446"/>
          <c:h val="0.68679417606583115"/>
        </c:manualLayout>
      </c:layout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FF0000"/>
                </a:gs>
                <a:gs pos="50000">
                  <a:srgbClr val="FF0000">
                    <a:alpha val="62000"/>
                  </a:srgbClr>
                </a:gs>
                <a:gs pos="100000">
                  <a:srgbClr val="FFC000">
                    <a:alpha val="35000"/>
                  </a:srgbClr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Sheet3!$B$37:$F$37</c:f>
              <c:numCache>
                <c:formatCode>General</c:formatCode>
                <c:ptCount val="5"/>
                <c:pt idx="0">
                  <c:v>650.01</c:v>
                </c:pt>
                <c:pt idx="1">
                  <c:v>666.00999999999988</c:v>
                </c:pt>
                <c:pt idx="2">
                  <c:v>661.6099999999999</c:v>
                </c:pt>
                <c:pt idx="3">
                  <c:v>704.8</c:v>
                </c:pt>
                <c:pt idx="4">
                  <c:v>835</c:v>
                </c:pt>
              </c:numCache>
            </c:numRef>
          </c:val>
        </c:ser>
        <c:overlap val="61"/>
        <c:axId val="62952576"/>
        <c:axId val="62954496"/>
      </c:barChart>
      <c:catAx>
        <c:axId val="62952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600">
                    <a:latin typeface="Arial" pitchFamily="34" charset="0"/>
                    <a:cs typeface="Arial" pitchFamily="34" charset="0"/>
                  </a:defRPr>
                </a:pP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Clones In Different Machines</a:t>
                </a:r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2554636311383805"/>
              <c:y val="0.88965081222955533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3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954496"/>
        <c:crosses val="autoZero"/>
        <c:auto val="1"/>
        <c:lblAlgn val="ctr"/>
        <c:lblOffset val="1"/>
      </c:catAx>
      <c:valAx>
        <c:axId val="629544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3600">
                    <a:latin typeface="Arial" pitchFamily="34" charset="0"/>
                    <a:cs typeface="Arial" pitchFamily="34" charset="0"/>
                  </a:defRPr>
                </a:pPr>
                <a:r>
                  <a:rPr lang="en-US" sz="3600">
                    <a:latin typeface="Arial" pitchFamily="34" charset="0"/>
                    <a:cs typeface="Arial" pitchFamily="34" charset="0"/>
                  </a:rPr>
                  <a:t>Miliseconds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95257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71098" cy="464821"/>
          </a:xfrm>
          <a:prstGeom prst="rect">
            <a:avLst/>
          </a:prstGeom>
        </p:spPr>
        <p:txBody>
          <a:bodyPr vert="horz" lIns="92445" tIns="46223" rIns="92445" bIns="46223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82" y="4"/>
            <a:ext cx="2971097" cy="464821"/>
          </a:xfrm>
          <a:prstGeom prst="rect">
            <a:avLst/>
          </a:prstGeom>
        </p:spPr>
        <p:txBody>
          <a:bodyPr vert="horz" lIns="92445" tIns="46223" rIns="92445" bIns="46223" rtlCol="0"/>
          <a:lstStyle>
            <a:lvl1pPr algn="r">
              <a:defRPr sz="1100"/>
            </a:lvl1pPr>
          </a:lstStyle>
          <a:p>
            <a:fld id="{E850D11E-E81A-4139-8F1F-7C8CD6A41391}" type="datetimeFigureOut">
              <a:rPr lang="en-US" smtClean="0"/>
              <a:pPr/>
              <a:t>6/19/2008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86"/>
            <a:ext cx="2971098" cy="464821"/>
          </a:xfrm>
          <a:prstGeom prst="rect">
            <a:avLst/>
          </a:prstGeom>
        </p:spPr>
        <p:txBody>
          <a:bodyPr vert="horz" lIns="92445" tIns="46223" rIns="92445" bIns="46223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82" y="8829986"/>
            <a:ext cx="2971097" cy="464821"/>
          </a:xfrm>
          <a:prstGeom prst="rect">
            <a:avLst/>
          </a:prstGeom>
        </p:spPr>
        <p:txBody>
          <a:bodyPr vert="horz" lIns="92445" tIns="46223" rIns="92445" bIns="46223" rtlCol="0" anchor="b"/>
          <a:lstStyle>
            <a:lvl1pPr algn="r">
              <a:defRPr sz="1100"/>
            </a:lvl1pPr>
          </a:lstStyle>
          <a:p>
            <a:fld id="{31D7ED2D-15D9-4A92-A781-FBA4B2152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8" tIns="46218" rIns="92438" bIns="46218" numCol="1" anchor="t" anchorCtr="0" compatLnSpc="1">
            <a:prstTxWarp prst="textNoShape">
              <a:avLst/>
            </a:prstTxWarp>
          </a:bodyPr>
          <a:lstStyle>
            <a:lvl1pPr>
              <a:defRPr sz="1100">
                <a:effectLst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146" y="1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8" tIns="46218" rIns="92438" bIns="46218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effectLst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1850" y="690563"/>
            <a:ext cx="2641600" cy="35258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636" y="4446938"/>
            <a:ext cx="4979384" cy="414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8" tIns="46218" rIns="92438" bIns="46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17205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8" tIns="46218" rIns="92438" bIns="46218" numCol="1" anchor="b" anchorCtr="0" compatLnSpc="1">
            <a:prstTxWarp prst="textNoShape">
              <a:avLst/>
            </a:prstTxWarp>
          </a:bodyPr>
          <a:lstStyle>
            <a:lvl1pPr>
              <a:defRPr sz="1100">
                <a:effectLst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146" y="8817205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8" tIns="46218" rIns="92438" bIns="46218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effectLst/>
              </a:defRPr>
            </a:lvl1pPr>
          </a:lstStyle>
          <a:p>
            <a:fld id="{48F65BC8-2814-4DB5-BDF8-F125223940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1850" y="690563"/>
            <a:ext cx="2641600" cy="35258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5BC8-2814-4DB5-BDF8-F1252239408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4" y="13635040"/>
            <a:ext cx="27981275" cy="9407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24871363"/>
            <a:ext cx="23044150" cy="1121727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BA6EF-BC26-4AC7-B5DD-9C2E8489A9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0E41-7F7D-44FB-B1C6-4939FCF11D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7" y="3898901"/>
            <a:ext cx="6994525" cy="351154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3" y="3898901"/>
            <a:ext cx="20834350" cy="351154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65511-54D6-4CB4-A9B5-F7F9DF639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B0D34-D8CC-4975-BF11-3FD391C85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3526"/>
            <a:ext cx="27981275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2325"/>
            <a:ext cx="27981275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C432D-293F-457E-B8D2-CE025B08D6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4" y="12684126"/>
            <a:ext cx="13914437" cy="26330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12684126"/>
            <a:ext cx="13914438" cy="26330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3524-D505-4F5F-BD19-1E27A88FF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9" y="1757365"/>
            <a:ext cx="29625925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9" y="9825037"/>
            <a:ext cx="14544675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9" y="13919201"/>
            <a:ext cx="14544675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9825037"/>
            <a:ext cx="14549438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13919201"/>
            <a:ext cx="14549438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A3FC9-FF07-4D80-A7CD-673CDEF3DF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A8B19-53C7-4ED0-A6A5-C4C2C6F86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28235-94AF-498A-A9CE-430B814C7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1" y="1747839"/>
            <a:ext cx="10829925" cy="74374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1747839"/>
            <a:ext cx="18402300" cy="37460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1" y="9185274"/>
            <a:ext cx="10829925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DD9E2-35A7-4C21-A2B2-BCEA720F45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2" y="30724476"/>
            <a:ext cx="19751675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2" y="3921126"/>
            <a:ext cx="19751675" cy="263350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2" y="34350325"/>
            <a:ext cx="19751675" cy="51514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71C39-E27B-4C5F-B85D-5402B5AC70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4" y="3898901"/>
            <a:ext cx="27981275" cy="731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30701" tIns="115352" rIns="230701" bIns="1153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4" y="12684126"/>
            <a:ext cx="27981275" cy="2633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30701" tIns="115352" rIns="230701" bIns="1153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39992300"/>
            <a:ext cx="6858000" cy="292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30701" tIns="115352" rIns="230701" bIns="115352" numCol="1" anchor="t" anchorCtr="0" compatLnSpc="1">
            <a:prstTxWarp prst="textNoShape">
              <a:avLst/>
            </a:prstTxWarp>
          </a:bodyPr>
          <a:lstStyle>
            <a:lvl1pPr defTabSz="2306638">
              <a:defRPr sz="3500">
                <a:effectLst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1" y="39992300"/>
            <a:ext cx="10423525" cy="292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30701" tIns="115352" rIns="230701" bIns="115352" numCol="1" anchor="t" anchorCtr="0" compatLnSpc="1">
            <a:prstTxWarp prst="textNoShape">
              <a:avLst/>
            </a:prstTxWarp>
          </a:bodyPr>
          <a:lstStyle>
            <a:lvl1pPr algn="ctr" defTabSz="2306638">
              <a:defRPr sz="3500">
                <a:effectLst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39992300"/>
            <a:ext cx="6858000" cy="292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30701" tIns="115352" rIns="230701" bIns="115352" numCol="1" anchor="t" anchorCtr="0" compatLnSpc="1">
            <a:prstTxWarp prst="textNoShape">
              <a:avLst/>
            </a:prstTxWarp>
          </a:bodyPr>
          <a:lstStyle>
            <a:lvl1pPr algn="r" defTabSz="2306638">
              <a:defRPr sz="3500">
                <a:effectLst/>
              </a:defRPr>
            </a:lvl1pPr>
          </a:lstStyle>
          <a:p>
            <a:fld id="{BFB26C11-9F2B-444E-A67E-0A59BFD9E71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F:\brochures\mp logo.w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0060900" y="42849800"/>
            <a:ext cx="2541588" cy="363539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0746700" y="42519601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2B0E72"/>
                </a:solidFill>
                <a:effectLst/>
                <a:latin typeface="Arial" charset="0"/>
              </a:rPr>
              <a:t>printed by</a:t>
            </a:r>
            <a:endParaRPr lang="en-US" sz="1800">
              <a:solidFill>
                <a:srgbClr val="003399"/>
              </a:solidFill>
              <a:effectLst/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0022803" y="43143489"/>
            <a:ext cx="26597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2B0E72"/>
                </a:solidFill>
                <a:effectLst/>
                <a:latin typeface="Arial" charset="0"/>
              </a:rPr>
              <a:t>www.postersession.com</a:t>
            </a:r>
            <a:endParaRPr lang="en-US" sz="1800">
              <a:solidFill>
                <a:srgbClr val="003399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2pPr>
      <a:lvl3pPr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3pPr>
      <a:lvl4pPr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4pPr>
      <a:lvl5pPr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5pPr>
      <a:lvl6pPr marL="457200"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6pPr>
      <a:lvl7pPr marL="914400"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7pPr>
      <a:lvl8pPr marL="1371600"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8pPr>
      <a:lvl9pPr marL="1828800" algn="ctr" defTabSz="2306638" rtl="0" eaLnBrk="0" fontAlgn="base" hangingPunct="0">
        <a:spcBef>
          <a:spcPct val="0"/>
        </a:spcBef>
        <a:spcAft>
          <a:spcPct val="0"/>
        </a:spcAft>
        <a:defRPr sz="11100">
          <a:solidFill>
            <a:schemeClr val="tx2"/>
          </a:solidFill>
          <a:latin typeface="Times New Roman"/>
        </a:defRPr>
      </a:lvl9pPr>
    </p:titleStyle>
    <p:bodyStyle>
      <a:lvl1pPr marL="863600" indent="-863600" algn="l" defTabSz="2306638" rtl="0" eaLnBrk="0" fontAlgn="base" hangingPunct="0">
        <a:spcBef>
          <a:spcPct val="20000"/>
        </a:spcBef>
        <a:spcAft>
          <a:spcPct val="0"/>
        </a:spcAft>
        <a:buChar char="•"/>
        <a:defRPr sz="8000">
          <a:solidFill>
            <a:schemeClr val="tx1"/>
          </a:solidFill>
          <a:latin typeface="+mn-lt"/>
          <a:ea typeface="+mn-ea"/>
          <a:cs typeface="+mn-cs"/>
        </a:defRPr>
      </a:lvl1pPr>
      <a:lvl2pPr marL="1873250" indent="-720725" algn="l" defTabSz="2306638" rtl="0" eaLnBrk="0" fontAlgn="base" hangingPunct="0">
        <a:spcBef>
          <a:spcPct val="20000"/>
        </a:spcBef>
        <a:spcAft>
          <a:spcPct val="0"/>
        </a:spcAft>
        <a:buChar char="–"/>
        <a:defRPr sz="7100">
          <a:solidFill>
            <a:schemeClr val="tx1"/>
          </a:solidFill>
          <a:latin typeface="+mn-lt"/>
        </a:defRPr>
      </a:lvl2pPr>
      <a:lvl3pPr marL="2882900" indent="-576263" algn="l" defTabSz="2306638" rtl="0" eaLnBrk="0" fontAlgn="base" hangingPunct="0">
        <a:spcBef>
          <a:spcPct val="20000"/>
        </a:spcBef>
        <a:spcAft>
          <a:spcPct val="0"/>
        </a:spcAft>
        <a:buChar char="•"/>
        <a:defRPr sz="6100">
          <a:solidFill>
            <a:schemeClr val="tx1"/>
          </a:solidFill>
          <a:latin typeface="+mn-lt"/>
        </a:defRPr>
      </a:lvl3pPr>
      <a:lvl4pPr marL="4038600" indent="-579438" algn="l" defTabSz="2306638" rtl="0" eaLnBrk="0" fontAlgn="base" hangingPunct="0">
        <a:spcBef>
          <a:spcPct val="20000"/>
        </a:spcBef>
        <a:spcAft>
          <a:spcPct val="0"/>
        </a:spcAft>
        <a:buChar char="–"/>
        <a:defRPr sz="4900">
          <a:solidFill>
            <a:schemeClr val="tx1"/>
          </a:solidFill>
          <a:latin typeface="+mn-lt"/>
        </a:defRPr>
      </a:lvl4pPr>
      <a:lvl5pPr marL="5191125" indent="-576263" algn="l" defTabSz="2306638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5pPr>
      <a:lvl6pPr marL="5648325" indent="-576263" algn="l" defTabSz="2306638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6pPr>
      <a:lvl7pPr marL="6105525" indent="-576263" algn="l" defTabSz="2306638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7pPr>
      <a:lvl8pPr marL="6562725" indent="-576263" algn="l" defTabSz="2306638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8pPr>
      <a:lvl9pPr marL="7019925" indent="-576263" algn="l" defTabSz="2306638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2.gif"/><Relationship Id="rId7" Type="http://schemas.openxmlformats.org/officeDocument/2006/relationships/chart" Target="../charts/chart2.xml"/><Relationship Id="rId12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11" Type="http://schemas.openxmlformats.org/officeDocument/2006/relationships/image" Target="../media/image8.gif"/><Relationship Id="rId5" Type="http://schemas.openxmlformats.org/officeDocument/2006/relationships/image" Target="../media/image4.gif"/><Relationship Id="rId10" Type="http://schemas.openxmlformats.org/officeDocument/2006/relationships/image" Target="../media/image7.gif"/><Relationship Id="rId4" Type="http://schemas.openxmlformats.org/officeDocument/2006/relationships/image" Target="../media/image3.png"/><Relationship Id="rId9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7" name="Straight Connector 256"/>
          <p:cNvCxnSpPr/>
          <p:nvPr/>
        </p:nvCxnSpPr>
        <p:spPr bwMode="auto">
          <a:xfrm rot="16200000" flipH="1">
            <a:off x="21205730" y="18233930"/>
            <a:ext cx="1295400" cy="3194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54" name="Straight Connector 253"/>
          <p:cNvCxnSpPr/>
          <p:nvPr/>
        </p:nvCxnSpPr>
        <p:spPr bwMode="auto">
          <a:xfrm rot="10800000" flipV="1">
            <a:off x="19001232" y="17553800"/>
            <a:ext cx="1588" cy="1551801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7" name="Rounded Rectangle 266"/>
          <p:cNvSpPr/>
          <p:nvPr/>
        </p:nvSpPr>
        <p:spPr bwMode="auto">
          <a:xfrm>
            <a:off x="26060400" y="18592800"/>
            <a:ext cx="1828800" cy="609600"/>
          </a:xfrm>
          <a:prstGeom prst="roundRect">
            <a:avLst>
              <a:gd name="adj" fmla="val 40587"/>
            </a:avLst>
          </a:prstGeom>
          <a:gradFill flip="none" rotWithShape="1">
            <a:gsLst>
              <a:gs pos="0">
                <a:srgbClr val="FFC000"/>
              </a:gs>
              <a:gs pos="50000">
                <a:srgbClr val="FFFF00">
                  <a:alpha val="69000"/>
                </a:srgbClr>
              </a:gs>
              <a:gs pos="100000">
                <a:srgbClr val="FFFF00">
                  <a:alpha val="39000"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266" name="Rounded Rectangle 265"/>
          <p:cNvSpPr/>
          <p:nvPr/>
        </p:nvSpPr>
        <p:spPr bwMode="auto">
          <a:xfrm>
            <a:off x="21869400" y="19202400"/>
            <a:ext cx="1828800" cy="609600"/>
          </a:xfrm>
          <a:prstGeom prst="roundRect">
            <a:avLst>
              <a:gd name="adj" fmla="val 40587"/>
            </a:avLst>
          </a:prstGeom>
          <a:gradFill flip="none" rotWithShape="1">
            <a:gsLst>
              <a:gs pos="0">
                <a:srgbClr val="FFC000"/>
              </a:gs>
              <a:gs pos="50000">
                <a:srgbClr val="FFFF00">
                  <a:alpha val="69000"/>
                </a:srgbClr>
              </a:gs>
              <a:gs pos="100000">
                <a:srgbClr val="FFFF00">
                  <a:alpha val="39000"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cxnSp>
        <p:nvCxnSpPr>
          <p:cNvPr id="253" name="Straight Connector 252"/>
          <p:cNvCxnSpPr/>
          <p:nvPr/>
        </p:nvCxnSpPr>
        <p:spPr bwMode="auto">
          <a:xfrm rot="10800000" flipV="1">
            <a:off x="22750272" y="14277200"/>
            <a:ext cx="1588" cy="1038999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/>
          <p:nvPr/>
        </p:nvCxnSpPr>
        <p:spPr bwMode="auto">
          <a:xfrm rot="5400000">
            <a:off x="29964888" y="17487106"/>
            <a:ext cx="1447801" cy="159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10800000" flipV="1">
            <a:off x="27861768" y="16812398"/>
            <a:ext cx="1588" cy="1399401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50" name="Straight Connector 249"/>
          <p:cNvCxnSpPr/>
          <p:nvPr/>
        </p:nvCxnSpPr>
        <p:spPr bwMode="auto">
          <a:xfrm rot="10800000" flipV="1">
            <a:off x="19933920" y="14277200"/>
            <a:ext cx="1588" cy="1038999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47" name="Straight Connector 246"/>
          <p:cNvCxnSpPr/>
          <p:nvPr/>
        </p:nvCxnSpPr>
        <p:spPr bwMode="auto">
          <a:xfrm>
            <a:off x="20955000" y="13030200"/>
            <a:ext cx="1752600" cy="106680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97" name="Rounded Rectangle 196"/>
          <p:cNvSpPr/>
          <p:nvPr/>
        </p:nvSpPr>
        <p:spPr bwMode="auto">
          <a:xfrm>
            <a:off x="18364200" y="12725400"/>
            <a:ext cx="2590800" cy="2362200"/>
          </a:xfrm>
          <a:prstGeom prst="roundRect">
            <a:avLst>
              <a:gd name="adj" fmla="val 2296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pic>
        <p:nvPicPr>
          <p:cNvPr id="110" name="Picture 109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2068" y="36140572"/>
            <a:ext cx="2709333" cy="2090057"/>
          </a:xfrm>
          <a:prstGeom prst="rect">
            <a:avLst/>
          </a:prstGeom>
        </p:spPr>
      </p:pic>
      <p:pic>
        <p:nvPicPr>
          <p:cNvPr id="109" name="Picture 108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8668" y="36199790"/>
            <a:ext cx="2709333" cy="2090057"/>
          </a:xfrm>
          <a:prstGeom prst="rect">
            <a:avLst/>
          </a:prstGeom>
        </p:spPr>
      </p:pic>
      <p:pic>
        <p:nvPicPr>
          <p:cNvPr id="99" name="Picture 98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1" y="36199790"/>
            <a:ext cx="2709333" cy="2090057"/>
          </a:xfrm>
          <a:prstGeom prst="rect">
            <a:avLst/>
          </a:prstGeom>
        </p:spPr>
      </p:pic>
      <p:pic>
        <p:nvPicPr>
          <p:cNvPr id="98" name="Picture 97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1468" y="37621029"/>
            <a:ext cx="2709333" cy="2090057"/>
          </a:xfrm>
          <a:prstGeom prst="rect">
            <a:avLst/>
          </a:prstGeom>
        </p:spPr>
      </p:pic>
      <p:pic>
        <p:nvPicPr>
          <p:cNvPr id="97" name="Picture 96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8668" y="37621029"/>
            <a:ext cx="2709333" cy="2090057"/>
          </a:xfrm>
          <a:prstGeom prst="rect">
            <a:avLst/>
          </a:prstGeom>
        </p:spPr>
      </p:pic>
      <p:pic>
        <p:nvPicPr>
          <p:cNvPr id="96" name="Picture 95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2068" y="37621029"/>
            <a:ext cx="2709333" cy="2090057"/>
          </a:xfrm>
          <a:prstGeom prst="rect">
            <a:avLst/>
          </a:prstGeom>
        </p:spPr>
      </p:pic>
      <p:pic>
        <p:nvPicPr>
          <p:cNvPr id="91" name="Picture 90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1" y="37621029"/>
            <a:ext cx="2709333" cy="2090057"/>
          </a:xfrm>
          <a:prstGeom prst="rect">
            <a:avLst/>
          </a:prstGeom>
        </p:spPr>
      </p:pic>
      <p:pic>
        <p:nvPicPr>
          <p:cNvPr id="88" name="Picture 87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36199790"/>
            <a:ext cx="2709333" cy="2090057"/>
          </a:xfrm>
          <a:prstGeom prst="rect">
            <a:avLst/>
          </a:prstGeom>
        </p:spPr>
      </p:pic>
      <p:sp>
        <p:nvSpPr>
          <p:cNvPr id="2195" name="Text Box 147"/>
          <p:cNvSpPr txBox="1">
            <a:spLocks noChangeArrowheads="1"/>
          </p:cNvSpPr>
          <p:nvPr/>
        </p:nvSpPr>
        <p:spPr bwMode="auto">
          <a:xfrm>
            <a:off x="1371600" y="7315200"/>
            <a:ext cx="11658600" cy="4986190"/>
          </a:xfrm>
          <a:prstGeom prst="rect">
            <a:avLst/>
          </a:prstGeom>
          <a:noFill/>
          <a:ln w="73025" cmpd="thinThick">
            <a:noFill/>
            <a:prstDash val="sysDot"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Virtual Machine cloning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Same semantics as UNIX fork()</a:t>
            </a:r>
          </a:p>
          <a:p>
            <a:pPr lvl="1"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All clones are identical, save for ID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Local modifications are not shared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API allows applications to direct parallelism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Sub-second cloning time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Negligible runtime overhead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Scalable: experiments with 128 processors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3330575" y="10150477"/>
            <a:ext cx="435082" cy="1094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5405" tIns="107703" rIns="215405" bIns="107703">
            <a:spAutoFit/>
          </a:bodyPr>
          <a:lstStyle/>
          <a:p>
            <a:pPr defTabSz="2154238"/>
            <a:endParaRPr lang="en-US" sz="5700">
              <a:effectLst/>
            </a:endParaRPr>
          </a:p>
        </p:txBody>
      </p:sp>
      <p:sp>
        <p:nvSpPr>
          <p:cNvPr id="2210" name="Text Box 162"/>
          <p:cNvSpPr txBox="1">
            <a:spLocks noChangeArrowheads="1"/>
          </p:cNvSpPr>
          <p:nvPr/>
        </p:nvSpPr>
        <p:spPr bwMode="auto">
          <a:xfrm>
            <a:off x="1371600" y="6400802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KEY POINTS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8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37160"/>
            <a:ext cx="3105150" cy="56388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</p:pic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4267200" y="555072"/>
            <a:ext cx="26289000" cy="1320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 lIns="119147" tIns="59573" rIns="119147" bIns="59573">
            <a:spAutoFit/>
          </a:bodyPr>
          <a:lstStyle/>
          <a:p>
            <a:pPr algn="ctr" defTabSz="1190625"/>
            <a:r>
              <a:rPr lang="en-CA" sz="7800" b="1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SnowFlock</a:t>
            </a:r>
            <a:r>
              <a:rPr lang="en-CA" sz="7800" b="1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CA" sz="78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VM Cloning for Parallel Cloud Computing</a:t>
            </a:r>
            <a:endParaRPr lang="en-US" sz="7800" b="1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4267200" y="2286000"/>
            <a:ext cx="26060400" cy="387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9147" tIns="59573" rIns="119147" bIns="59573">
            <a:spAutoFit/>
          </a:bodyPr>
          <a:lstStyle/>
          <a:p>
            <a:pPr algn="ctr" defTabSz="4765675">
              <a:spcBef>
                <a:spcPct val="50000"/>
              </a:spcBef>
            </a:pP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H</a:t>
            </a:r>
            <a:r>
              <a:rPr lang="en-US" sz="5600" b="1" dirty="0">
                <a:effectLst/>
                <a:latin typeface="Arial" pitchFamily="34" charset="0"/>
                <a:cs typeface="Arial" pitchFamily="34" charset="0"/>
              </a:rPr>
              <a:t>. Andrés </a:t>
            </a:r>
            <a:r>
              <a:rPr lang="en-US" sz="5600" b="1" dirty="0" err="1">
                <a:effectLst/>
                <a:latin typeface="Arial" pitchFamily="34" charset="0"/>
                <a:cs typeface="Arial" pitchFamily="34" charset="0"/>
              </a:rPr>
              <a:t>Lagar-Cavilla</a:t>
            </a:r>
            <a:r>
              <a:rPr lang="en-US" sz="5600" b="1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Joseph Whitney, </a:t>
            </a:r>
            <a:r>
              <a:rPr lang="en-US" sz="5600" b="1" dirty="0" err="1" smtClean="0">
                <a:effectLst/>
                <a:latin typeface="Arial" pitchFamily="34" charset="0"/>
                <a:cs typeface="Arial" pitchFamily="34" charset="0"/>
              </a:rPr>
              <a:t>Adin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effectLst/>
                <a:latin typeface="Arial" pitchFamily="34" charset="0"/>
                <a:cs typeface="Arial" pitchFamily="34" charset="0"/>
              </a:rPr>
              <a:t>Scannell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, Stephen Rumble,           </a:t>
            </a:r>
            <a:r>
              <a:rPr lang="en-US" sz="5600" b="1" dirty="0" err="1" smtClean="0">
                <a:effectLst/>
                <a:latin typeface="Arial" pitchFamily="34" charset="0"/>
                <a:cs typeface="Arial" pitchFamily="34" charset="0"/>
              </a:rPr>
              <a:t>Eyal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 de Lara, Michael </a:t>
            </a:r>
            <a:r>
              <a:rPr lang="en-US" sz="5600" b="1" dirty="0" err="1" smtClean="0">
                <a:effectLst/>
                <a:latin typeface="Arial" pitchFamily="34" charset="0"/>
                <a:cs typeface="Arial" pitchFamily="34" charset="0"/>
              </a:rPr>
              <a:t>Brudno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, M. </a:t>
            </a:r>
            <a:r>
              <a:rPr lang="en-US" sz="5600" b="1" dirty="0" err="1" smtClean="0">
                <a:effectLst/>
                <a:latin typeface="Arial" pitchFamily="34" charset="0"/>
                <a:cs typeface="Arial" pitchFamily="34" charset="0"/>
              </a:rPr>
              <a:t>Satyanarayanan</a:t>
            </a: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*</a:t>
            </a:r>
          </a:p>
          <a:p>
            <a:pPr algn="ctr" defTabSz="4765675">
              <a:lnSpc>
                <a:spcPct val="50000"/>
              </a:lnSpc>
              <a:spcBef>
                <a:spcPct val="50000"/>
              </a:spcBef>
            </a:pP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University of Toronto, *Carnegie Mellon University</a:t>
            </a:r>
          </a:p>
          <a:p>
            <a:pPr algn="ctr" defTabSz="4765675">
              <a:lnSpc>
                <a:spcPct val="50000"/>
              </a:lnSpc>
              <a:spcBef>
                <a:spcPct val="50000"/>
              </a:spcBef>
            </a:pPr>
            <a:r>
              <a:rPr lang="en-US" sz="5600" b="1" dirty="0" smtClean="0">
                <a:effectLst/>
                <a:latin typeface="Arial" pitchFamily="34" charset="0"/>
                <a:cs typeface="Arial" pitchFamily="34" charset="0"/>
              </a:rPr>
              <a:t>andreslc@cs.toronto.edu</a:t>
            </a:r>
            <a:endParaRPr lang="en-US" sz="5600" b="1" dirty="0">
              <a:effectLst/>
              <a:latin typeface="Arial" pitchFamily="34" charset="0"/>
              <a:cs typeface="Arial" pitchFamily="34" charset="0"/>
            </a:endParaRPr>
          </a:p>
          <a:p>
            <a:pPr defTabSz="4765675">
              <a:lnSpc>
                <a:spcPct val="50000"/>
              </a:lnSpc>
              <a:spcBef>
                <a:spcPct val="50000"/>
              </a:spcBef>
            </a:pPr>
            <a:endParaRPr lang="en-US" sz="2000" b="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162"/>
          <p:cNvSpPr txBox="1">
            <a:spLocks noChangeArrowheads="1"/>
          </p:cNvSpPr>
          <p:nvPr/>
        </p:nvSpPr>
        <p:spPr bwMode="auto">
          <a:xfrm>
            <a:off x="1371600" y="13411203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Near-Interactive Parallel Internet Service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" name="Picture 50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7201" y="39824081"/>
            <a:ext cx="1338649" cy="990600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>
            <a:off x="1447800" y="26822401"/>
            <a:ext cx="10134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sf_request_ticket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howmany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3600" b="1" dirty="0" err="1" smtClean="0">
                <a:effectLst/>
                <a:latin typeface="Courier New" pitchFamily="49" charset="0"/>
                <a:cs typeface="Courier New" pitchFamily="49" charset="0"/>
              </a:rPr>
              <a:t>prepare_computation</a:t>
            </a: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600" b="1" dirty="0" err="1" smtClean="0">
                <a:effectLst/>
                <a:latin typeface="Courier New" pitchFamily="49" charset="0"/>
                <a:cs typeface="Courier New" pitchFamily="49" charset="0"/>
              </a:rPr>
              <a:t>tix.granted</a:t>
            </a: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me = 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sf_clone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3600" b="1" dirty="0" err="1" smtClean="0">
                <a:effectLst/>
                <a:latin typeface="Courier New" pitchFamily="49" charset="0"/>
                <a:cs typeface="Courier New" pitchFamily="49" charset="0"/>
              </a:rPr>
              <a:t>do_work</a:t>
            </a: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(me)</a:t>
            </a:r>
          </a:p>
          <a:p>
            <a:pPr>
              <a:buNone/>
            </a:pP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if (me != 0)</a:t>
            </a:r>
          </a:p>
          <a:p>
            <a:pPr>
              <a:buNone/>
            </a:pP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600" b="1" dirty="0" err="1" smtClean="0">
                <a:effectLst/>
                <a:latin typeface="Courier New" pitchFamily="49" charset="0"/>
                <a:cs typeface="Courier New" pitchFamily="49" charset="0"/>
              </a:rPr>
              <a:t>send_results_to_master</a:t>
            </a: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600" b="1" dirty="0" err="1" smtClean="0">
                <a:effectLst/>
                <a:latin typeface="Courier New" pitchFamily="49" charset="0"/>
                <a:cs typeface="Courier New" pitchFamily="49" charset="0"/>
              </a:rPr>
              <a:t>collate_results</a:t>
            </a:r>
            <a:r>
              <a:rPr lang="en-US" sz="3600" b="1" dirty="0" smtClean="0">
                <a:effectLst/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endParaRPr lang="en-US" sz="3600" dirty="0" smtClean="0"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8" name="Chart 67"/>
          <p:cNvGraphicFramePr/>
          <p:nvPr/>
        </p:nvGraphicFramePr>
        <p:xfrm>
          <a:off x="16687800" y="22174201"/>
          <a:ext cx="15163800" cy="1059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6" name="Rectangle 75"/>
          <p:cNvSpPr/>
          <p:nvPr/>
        </p:nvSpPr>
        <p:spPr bwMode="auto">
          <a:xfrm>
            <a:off x="29337000" y="42595801"/>
            <a:ext cx="3581400" cy="1295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graphicFrame>
        <p:nvGraphicFramePr>
          <p:cNvPr id="77" name="Chart 76"/>
          <p:cNvGraphicFramePr/>
          <p:nvPr/>
        </p:nvGraphicFramePr>
        <p:xfrm>
          <a:off x="18364200" y="32461200"/>
          <a:ext cx="1219601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0" name="Text Box 147"/>
          <p:cNvSpPr txBox="1">
            <a:spLocks noChangeArrowheads="1"/>
          </p:cNvSpPr>
          <p:nvPr/>
        </p:nvSpPr>
        <p:spPr bwMode="auto">
          <a:xfrm>
            <a:off x="1371600" y="14478002"/>
            <a:ext cx="13792200" cy="1723759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Applications that exhibit embarrassing parallelism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Offered as a near-interactive service by large institutions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Hour-long queries  solved in seconds</a:t>
            </a:r>
          </a:p>
        </p:txBody>
      </p:sp>
      <p:pic>
        <p:nvPicPr>
          <p:cNvPr id="70" name="Picture 69" descr="protein_pic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8670" y="16426543"/>
            <a:ext cx="1689930" cy="1600200"/>
          </a:xfrm>
          <a:prstGeom prst="rect">
            <a:avLst/>
          </a:prstGeom>
        </p:spPr>
      </p:pic>
      <p:pic>
        <p:nvPicPr>
          <p:cNvPr id="73" name="Picture 72" descr="cash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77201" y="16285029"/>
            <a:ext cx="1912401" cy="1912402"/>
          </a:xfrm>
          <a:prstGeom prst="rect">
            <a:avLst/>
          </a:prstGeom>
        </p:spPr>
      </p:pic>
      <p:pic>
        <p:nvPicPr>
          <p:cNvPr id="74" name="Picture 73" descr="pixar_lamp.g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7800" y="16514935"/>
            <a:ext cx="1598894" cy="1598894"/>
          </a:xfrm>
          <a:prstGeom prst="rect">
            <a:avLst/>
          </a:prstGeom>
        </p:spPr>
      </p:pic>
      <p:pic>
        <p:nvPicPr>
          <p:cNvPr id="72" name="Picture 71" descr="gnu.gif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126686" y="16285029"/>
            <a:ext cx="1741714" cy="1741714"/>
          </a:xfrm>
          <a:prstGeom prst="rect">
            <a:avLst/>
          </a:prstGeom>
        </p:spPr>
      </p:pic>
      <p:sp>
        <p:nvSpPr>
          <p:cNvPr id="92" name="Text Box 162"/>
          <p:cNvSpPr txBox="1">
            <a:spLocks noChangeArrowheads="1"/>
          </p:cNvSpPr>
          <p:nvPr/>
        </p:nvSpPr>
        <p:spPr bwMode="auto">
          <a:xfrm>
            <a:off x="1371600" y="20203886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Parallel Services In The Cloud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 Box 147"/>
          <p:cNvSpPr txBox="1">
            <a:spLocks noChangeArrowheads="1"/>
          </p:cNvSpPr>
          <p:nvPr/>
        </p:nvSpPr>
        <p:spPr bwMode="auto">
          <a:xfrm>
            <a:off x="1371600" y="21248914"/>
            <a:ext cx="13792200" cy="4493748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Impromptu Parallelism </a:t>
            </a:r>
            <a:r>
              <a:rPr lang="en-US" sz="3600" dirty="0" smtClean="0">
                <a:effectLst/>
                <a:latin typeface="Arial" pitchFamily="34" charset="0"/>
                <a:cs typeface="Arial" pitchFamily="34" charset="0"/>
              </a:rPr>
              <a:t>→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 Impromptu Clusters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Requests arrive at any time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Machines become available at any time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VM “swap in” in the cloud takes seconds/minutes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Resume from disk., boot, live migrate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SnowFlock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: swiftly span new machines, leverage parallelism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Provide near-interactive response times (tens of seconds)</a:t>
            </a:r>
          </a:p>
          <a:p>
            <a:pPr>
              <a:buFont typeface="Arial" pitchFamily="34" charset="0"/>
              <a:buChar char="•"/>
            </a:pPr>
            <a:endParaRPr lang="en-US" sz="3600" b="1" dirty="0" smtClean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 Box 162"/>
          <p:cNvSpPr txBox="1">
            <a:spLocks noChangeArrowheads="1"/>
          </p:cNvSpPr>
          <p:nvPr/>
        </p:nvSpPr>
        <p:spPr bwMode="auto">
          <a:xfrm>
            <a:off x="1371600" y="25864458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This API…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 Box 162"/>
          <p:cNvSpPr txBox="1">
            <a:spLocks noChangeArrowheads="1"/>
          </p:cNvSpPr>
          <p:nvPr/>
        </p:nvSpPr>
        <p:spPr bwMode="auto">
          <a:xfrm>
            <a:off x="1371600" y="33375602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… Gives You This: Impromptu Clusters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828800" y="39519278"/>
            <a:ext cx="213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Physical cluster node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324600" y="39747879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Virtual Machine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" name="Picture 111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4" y="36502849"/>
            <a:ext cx="1338649" cy="990600"/>
          </a:xfrm>
          <a:prstGeom prst="rect">
            <a:avLst/>
          </a:prstGeom>
        </p:spPr>
      </p:pic>
      <p:pic>
        <p:nvPicPr>
          <p:cNvPr id="113" name="Picture 112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4" y="36502849"/>
            <a:ext cx="1338649" cy="990600"/>
          </a:xfrm>
          <a:prstGeom prst="rect">
            <a:avLst/>
          </a:prstGeom>
        </p:spPr>
      </p:pic>
      <p:pic>
        <p:nvPicPr>
          <p:cNvPr id="114" name="Picture 113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7201" y="36502849"/>
            <a:ext cx="1338649" cy="990600"/>
          </a:xfrm>
          <a:prstGeom prst="rect">
            <a:avLst/>
          </a:prstGeom>
        </p:spPr>
      </p:pic>
      <p:pic>
        <p:nvPicPr>
          <p:cNvPr id="115" name="Picture 114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39604" y="36576001"/>
            <a:ext cx="1338649" cy="990600"/>
          </a:xfrm>
          <a:prstGeom prst="rect">
            <a:avLst/>
          </a:prstGeom>
        </p:spPr>
      </p:pic>
      <p:pic>
        <p:nvPicPr>
          <p:cNvPr id="116" name="Picture 115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4" y="37950649"/>
            <a:ext cx="1338649" cy="990600"/>
          </a:xfrm>
          <a:prstGeom prst="rect">
            <a:avLst/>
          </a:prstGeom>
        </p:spPr>
      </p:pic>
      <p:pic>
        <p:nvPicPr>
          <p:cNvPr id="117" name="Picture 116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4" y="37874449"/>
            <a:ext cx="1338649" cy="990600"/>
          </a:xfrm>
          <a:prstGeom prst="rect">
            <a:avLst/>
          </a:prstGeom>
        </p:spPr>
      </p:pic>
      <p:pic>
        <p:nvPicPr>
          <p:cNvPr id="118" name="Picture 117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7201" y="37950649"/>
            <a:ext cx="1338649" cy="990600"/>
          </a:xfrm>
          <a:prstGeom prst="rect">
            <a:avLst/>
          </a:prstGeom>
        </p:spPr>
      </p:pic>
      <p:pic>
        <p:nvPicPr>
          <p:cNvPr id="119" name="Picture 118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39604" y="37950649"/>
            <a:ext cx="1338649" cy="990600"/>
          </a:xfrm>
          <a:prstGeom prst="rect">
            <a:avLst/>
          </a:prstGeom>
        </p:spPr>
      </p:pic>
      <p:sp>
        <p:nvSpPr>
          <p:cNvPr id="151" name="Text Box 147"/>
          <p:cNvSpPr txBox="1">
            <a:spLocks noChangeArrowheads="1"/>
          </p:cNvSpPr>
          <p:nvPr/>
        </p:nvSpPr>
        <p:spPr bwMode="auto">
          <a:xfrm>
            <a:off x="1371600" y="34366202"/>
            <a:ext cx="13792200" cy="1723759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On-the-fly parallelism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Immediately pop up multiple identical VMs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Talking on their own isolated network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 Box 162"/>
          <p:cNvSpPr txBox="1">
            <a:spLocks noChangeArrowheads="1"/>
          </p:cNvSpPr>
          <p:nvPr/>
        </p:nvSpPr>
        <p:spPr bwMode="auto">
          <a:xfrm>
            <a:off x="17602200" y="22021800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Some Results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9659600" y="235458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65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19050000" y="236982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67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403800" y="262128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51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21793200" y="249936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53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1259800" y="252222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56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 flipH="1">
            <a:off x="28194000" y="2567940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80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6060400" y="272796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9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7584400" y="259080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84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23393400" y="283464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49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29718000" y="264414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55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25450800" y="275844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10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23926800" y="2827020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47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2" name="Picture 171" descr="cash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432000" y="30773914"/>
            <a:ext cx="1828800" cy="1828800"/>
          </a:xfrm>
          <a:prstGeom prst="rect">
            <a:avLst/>
          </a:prstGeom>
        </p:spPr>
      </p:pic>
      <p:pic>
        <p:nvPicPr>
          <p:cNvPr id="173" name="Picture 172" descr="pixar_lamp.g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897600" y="30980743"/>
            <a:ext cx="1447800" cy="1447800"/>
          </a:xfrm>
          <a:prstGeom prst="rect">
            <a:avLst/>
          </a:prstGeom>
        </p:spPr>
      </p:pic>
      <p:pic>
        <p:nvPicPr>
          <p:cNvPr id="174" name="Picture 173" descr="gnu.gif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374600" y="30861000"/>
            <a:ext cx="1681842" cy="1681842"/>
          </a:xfrm>
          <a:prstGeom prst="rect">
            <a:avLst/>
          </a:prstGeom>
        </p:spPr>
      </p:pic>
      <p:pic>
        <p:nvPicPr>
          <p:cNvPr id="175" name="Picture 174" descr="protein_pic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00" y="30985462"/>
            <a:ext cx="1524000" cy="1443081"/>
          </a:xfrm>
          <a:prstGeom prst="rect">
            <a:avLst/>
          </a:prstGeom>
        </p:spPr>
      </p:pic>
      <p:pic>
        <p:nvPicPr>
          <p:cNvPr id="176" name="Picture 175" descr="protein_pic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64800" y="30913310"/>
            <a:ext cx="1600200" cy="1515233"/>
          </a:xfrm>
          <a:prstGeom prst="rect">
            <a:avLst/>
          </a:prstGeom>
        </p:spPr>
      </p:pic>
      <p:pic>
        <p:nvPicPr>
          <p:cNvPr id="177" name="Picture 176" descr="protein_pic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489400" y="30913310"/>
            <a:ext cx="1600200" cy="1515233"/>
          </a:xfrm>
          <a:prstGeom prst="rect">
            <a:avLst/>
          </a:prstGeom>
        </p:spPr>
      </p:pic>
      <p:sp>
        <p:nvSpPr>
          <p:cNvPr id="178" name="Text Box 162"/>
          <p:cNvSpPr txBox="1">
            <a:spLocks noChangeArrowheads="1"/>
          </p:cNvSpPr>
          <p:nvPr/>
        </p:nvSpPr>
        <p:spPr bwMode="auto">
          <a:xfrm>
            <a:off x="17602200" y="38328600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What’s Next? 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Text Box 147"/>
          <p:cNvSpPr txBox="1">
            <a:spLocks noChangeArrowheads="1"/>
          </p:cNvSpPr>
          <p:nvPr/>
        </p:nvSpPr>
        <p:spPr bwMode="auto">
          <a:xfrm>
            <a:off x="17602200" y="39319200"/>
            <a:ext cx="13792200" cy="2277757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Turn cluster management upside down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No idle VMs, no consolidation, no live migration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Big Data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Map/Reduce, </a:t>
            </a: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Lustre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Hadoop</a:t>
            </a:r>
            <a:endParaRPr lang="en-US" sz="3600" b="1" dirty="0" smtClean="0"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2" name="Table 181"/>
          <p:cNvGraphicFramePr>
            <a:graphicFrameLocks noGrp="1"/>
          </p:cNvGraphicFramePr>
          <p:nvPr/>
        </p:nvGraphicFramePr>
        <p:xfrm>
          <a:off x="1752600" y="17166772"/>
          <a:ext cx="12882880" cy="2621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10280"/>
                <a:gridCol w="2781300"/>
                <a:gridCol w="3295650"/>
                <a:gridCol w="3295650"/>
              </a:tblGrid>
              <a:tr h="838200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63486">
                <a:tc>
                  <a:txBody>
                    <a:bodyPr/>
                    <a:lstStyle/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Bioinformatics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NCBI</a:t>
                      </a:r>
                      <a:r>
                        <a:rPr lang="en-US" sz="3700" b="1" baseline="0" dirty="0" smtClean="0"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700" b="1" baseline="0" dirty="0" smtClean="0">
                          <a:latin typeface="Arial" pitchFamily="34" charset="0"/>
                          <a:cs typeface="Arial" pitchFamily="34" charset="0"/>
                        </a:rPr>
                        <a:t>EBI </a:t>
                      </a:r>
                      <a:r>
                        <a:rPr lang="en-US" sz="37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ClustalW</a:t>
                      </a:r>
                      <a:endParaRPr lang="en-US" sz="3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Render </a:t>
                      </a:r>
                    </a:p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Farms</a:t>
                      </a:r>
                      <a:endParaRPr lang="en-US" sz="3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Quantitative</a:t>
                      </a:r>
                    </a:p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Finance</a:t>
                      </a:r>
                      <a:endParaRPr lang="en-US" sz="3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3700" b="1" dirty="0" smtClean="0">
                          <a:latin typeface="Arial" pitchFamily="34" charset="0"/>
                          <a:cs typeface="Arial" pitchFamily="34" charset="0"/>
                        </a:rPr>
                        <a:t>Compile Farms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700" b="1" dirty="0" err="1" smtClean="0">
                          <a:latin typeface="Arial" pitchFamily="34" charset="0"/>
                          <a:cs typeface="Arial" pitchFamily="34" charset="0"/>
                        </a:rPr>
                        <a:t>SourceForge</a:t>
                      </a:r>
                      <a:endParaRPr lang="en-US" sz="3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0" name="Text Box 162"/>
          <p:cNvSpPr txBox="1">
            <a:spLocks noChangeArrowheads="1"/>
          </p:cNvSpPr>
          <p:nvPr/>
        </p:nvSpPr>
        <p:spPr bwMode="auto">
          <a:xfrm>
            <a:off x="17602200" y="6400802"/>
            <a:ext cx="13716000" cy="83099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Implementation</a:t>
            </a:r>
            <a:endParaRPr lang="en-US" sz="1600" b="1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Box 147"/>
          <p:cNvSpPr txBox="1">
            <a:spLocks noChangeArrowheads="1"/>
          </p:cNvSpPr>
          <p:nvPr/>
        </p:nvSpPr>
        <p:spPr bwMode="auto">
          <a:xfrm>
            <a:off x="17602200" y="7391400"/>
            <a:ext cx="13792200" cy="4493748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VM descriptors: fast cloning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Distill VM suspend/resume to minimum necessary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Memtap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: memory on demand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Copy-on-access the rest of the state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Avoidance Heuristics: efficiency</a:t>
            </a: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Don’t fetch pages given to </a:t>
            </a: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malloc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, I/O buffers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Multicast distribution: scalability and </a:t>
            </a:r>
            <a:r>
              <a:rPr lang="en-US" sz="3600" b="1" dirty="0" err="1" smtClean="0">
                <a:effectLst/>
                <a:latin typeface="Arial" pitchFamily="34" charset="0"/>
                <a:cs typeface="Arial" pitchFamily="34" charset="0"/>
              </a:rPr>
              <a:t>prefetching</a:t>
            </a:r>
            <a:endParaRPr lang="en-US" sz="3600" b="1" dirty="0" smtClean="0">
              <a:effectLst/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Do 32 for the price of one</a:t>
            </a:r>
          </a:p>
        </p:txBody>
      </p:sp>
      <p:pic>
        <p:nvPicPr>
          <p:cNvPr id="82" name="Picture 81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96404" y="37950649"/>
            <a:ext cx="1338649" cy="990600"/>
          </a:xfrm>
          <a:prstGeom prst="rect">
            <a:avLst/>
          </a:prstGeom>
        </p:spPr>
      </p:pic>
      <p:sp>
        <p:nvSpPr>
          <p:cNvPr id="83" name="L-Shape 82"/>
          <p:cNvSpPr/>
          <p:nvPr/>
        </p:nvSpPr>
        <p:spPr bwMode="auto">
          <a:xfrm flipH="1">
            <a:off x="2133600" y="36350449"/>
            <a:ext cx="3886200" cy="2667000"/>
          </a:xfrm>
          <a:prstGeom prst="corner">
            <a:avLst>
              <a:gd name="adj1" fmla="val 50000"/>
              <a:gd name="adj2" fmla="val 43571"/>
            </a:avLst>
          </a:prstGeom>
          <a:noFill/>
          <a:ln w="508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84" name="L-Shape 83"/>
          <p:cNvSpPr/>
          <p:nvPr/>
        </p:nvSpPr>
        <p:spPr bwMode="auto">
          <a:xfrm flipH="1" flipV="1">
            <a:off x="6172200" y="36426648"/>
            <a:ext cx="3124200" cy="2438400"/>
          </a:xfrm>
          <a:prstGeom prst="corner">
            <a:avLst>
              <a:gd name="adj1" fmla="val 50000"/>
              <a:gd name="adj2" fmla="val 46614"/>
            </a:avLst>
          </a:prstGeom>
          <a:noFill/>
          <a:ln w="50800" cap="flat" cmpd="sng" algn="ctr">
            <a:solidFill>
              <a:srgbClr val="FFFF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85" name="L-Shape 84"/>
          <p:cNvSpPr/>
          <p:nvPr/>
        </p:nvSpPr>
        <p:spPr bwMode="auto">
          <a:xfrm flipH="1">
            <a:off x="9372600" y="36426649"/>
            <a:ext cx="4038600" cy="2514600"/>
          </a:xfrm>
          <a:prstGeom prst="corner">
            <a:avLst/>
          </a:prstGeom>
          <a:noFill/>
          <a:ln w="508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1752600" y="39539091"/>
            <a:ext cx="11811000" cy="1676400"/>
          </a:xfrm>
          <a:prstGeom prst="rect">
            <a:avLst/>
          </a:pr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448800" y="39711086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Impromptu Cluster</a:t>
            </a:r>
            <a:endParaRPr lang="en-US" sz="3200" b="1" dirty="0"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8" name="Picture 77" descr="rlx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39362743"/>
            <a:ext cx="2709333" cy="2090057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 bwMode="auto">
          <a:xfrm>
            <a:off x="11963400" y="39711086"/>
            <a:ext cx="1447800" cy="1306286"/>
          </a:xfrm>
          <a:prstGeom prst="rect">
            <a:avLst/>
          </a:prstGeom>
          <a:noFill/>
          <a:ln w="508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02" name="Rounded Rectangle 101"/>
          <p:cNvSpPr/>
          <p:nvPr/>
        </p:nvSpPr>
        <p:spPr bwMode="auto">
          <a:xfrm>
            <a:off x="19050000" y="18592800"/>
            <a:ext cx="2819400" cy="1828800"/>
          </a:xfrm>
          <a:prstGeom prst="roundRect">
            <a:avLst>
              <a:gd name="adj" fmla="val 2829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19659600" y="201168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0" name="Rounded Rectangle 119"/>
          <p:cNvSpPr/>
          <p:nvPr/>
        </p:nvSpPr>
        <p:spPr bwMode="auto">
          <a:xfrm>
            <a:off x="20345400" y="201168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1" name="Rounded Rectangle 120"/>
          <p:cNvSpPr/>
          <p:nvPr/>
        </p:nvSpPr>
        <p:spPr bwMode="auto">
          <a:xfrm>
            <a:off x="20345400" y="19812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2" name="Rounded Rectangle 121"/>
          <p:cNvSpPr/>
          <p:nvPr/>
        </p:nvSpPr>
        <p:spPr bwMode="auto">
          <a:xfrm>
            <a:off x="20345400" y="19507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3" name="Rounded Rectangle 122"/>
          <p:cNvSpPr/>
          <p:nvPr/>
        </p:nvSpPr>
        <p:spPr bwMode="auto">
          <a:xfrm>
            <a:off x="20650200" y="201168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4" name="Rounded Rectangle 123"/>
          <p:cNvSpPr/>
          <p:nvPr/>
        </p:nvSpPr>
        <p:spPr bwMode="auto">
          <a:xfrm>
            <a:off x="20650200" y="19812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5" name="Rounded Rectangle 124"/>
          <p:cNvSpPr/>
          <p:nvPr/>
        </p:nvSpPr>
        <p:spPr bwMode="auto">
          <a:xfrm>
            <a:off x="20650200" y="19507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6" name="Rounded Rectangle 125"/>
          <p:cNvSpPr/>
          <p:nvPr/>
        </p:nvSpPr>
        <p:spPr bwMode="auto">
          <a:xfrm>
            <a:off x="20650200" y="19202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7" name="Rounded Rectangle 126"/>
          <p:cNvSpPr/>
          <p:nvPr/>
        </p:nvSpPr>
        <p:spPr bwMode="auto">
          <a:xfrm>
            <a:off x="20955000" y="19202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8" name="Rounded Rectangle 127"/>
          <p:cNvSpPr/>
          <p:nvPr/>
        </p:nvSpPr>
        <p:spPr bwMode="auto">
          <a:xfrm>
            <a:off x="20955000" y="19507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29" name="Rounded Rectangle 128"/>
          <p:cNvSpPr/>
          <p:nvPr/>
        </p:nvSpPr>
        <p:spPr bwMode="auto">
          <a:xfrm>
            <a:off x="20955000" y="19812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0" name="Rounded Rectangle 129"/>
          <p:cNvSpPr/>
          <p:nvPr/>
        </p:nvSpPr>
        <p:spPr bwMode="auto">
          <a:xfrm>
            <a:off x="20955000" y="201168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1" name="Rounded Rectangle 130"/>
          <p:cNvSpPr/>
          <p:nvPr/>
        </p:nvSpPr>
        <p:spPr bwMode="auto">
          <a:xfrm>
            <a:off x="21259800" y="19507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2" name="Rounded Rectangle 131"/>
          <p:cNvSpPr/>
          <p:nvPr/>
        </p:nvSpPr>
        <p:spPr bwMode="auto">
          <a:xfrm>
            <a:off x="20345400" y="185928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3" name="Rounded Rectangle 132"/>
          <p:cNvSpPr/>
          <p:nvPr/>
        </p:nvSpPr>
        <p:spPr bwMode="auto">
          <a:xfrm>
            <a:off x="19050000" y="19202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4" name="Rounded Rectangle 133"/>
          <p:cNvSpPr/>
          <p:nvPr/>
        </p:nvSpPr>
        <p:spPr bwMode="auto">
          <a:xfrm>
            <a:off x="19050000" y="19507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19964400" y="14935200"/>
            <a:ext cx="2819400" cy="1828800"/>
          </a:xfrm>
          <a:prstGeom prst="roundRect">
            <a:avLst>
              <a:gd name="adj" fmla="val 28295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8" name="Rounded Rectangle 137"/>
          <p:cNvSpPr/>
          <p:nvPr/>
        </p:nvSpPr>
        <p:spPr bwMode="auto">
          <a:xfrm>
            <a:off x="27889200" y="16535400"/>
            <a:ext cx="2816352" cy="533400"/>
          </a:xfrm>
          <a:prstGeom prst="roundRect">
            <a:avLst>
              <a:gd name="adj" fmla="val 40587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39" name="Rounded Rectangle 138"/>
          <p:cNvSpPr/>
          <p:nvPr/>
        </p:nvSpPr>
        <p:spPr bwMode="auto">
          <a:xfrm>
            <a:off x="19050000" y="17297400"/>
            <a:ext cx="2816352" cy="533400"/>
          </a:xfrm>
          <a:prstGeom prst="roundRect">
            <a:avLst>
              <a:gd name="adj" fmla="val 40587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19964400" y="14020800"/>
            <a:ext cx="2816352" cy="533400"/>
          </a:xfrm>
          <a:prstGeom prst="roundRect">
            <a:avLst>
              <a:gd name="adj" fmla="val 40587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8135600" y="12039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Originating VM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1412200" y="128016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(1) Make VM descriptor 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0043648" y="13981176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VM descriptor 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19126200" y="17276802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VM descriptor 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27965400" y="16495776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VM descriptor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20116800" y="15240000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/>
                <a:latin typeface="Arial" pitchFamily="34" charset="0"/>
                <a:cs typeface="Arial" pitchFamily="34" charset="0"/>
              </a:rPr>
              <a:t>Memory State</a:t>
            </a:r>
          </a:p>
        </p:txBody>
      </p:sp>
      <p:sp>
        <p:nvSpPr>
          <p:cNvPr id="147" name="Rounded Rectangle 146"/>
          <p:cNvSpPr/>
          <p:nvPr/>
        </p:nvSpPr>
        <p:spPr bwMode="auto">
          <a:xfrm>
            <a:off x="27889200" y="17907000"/>
            <a:ext cx="2819400" cy="1828800"/>
          </a:xfrm>
          <a:prstGeom prst="roundRect">
            <a:avLst>
              <a:gd name="adj" fmla="val 2829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48" name="Rounded Rectangle 147"/>
          <p:cNvSpPr/>
          <p:nvPr/>
        </p:nvSpPr>
        <p:spPr bwMode="auto">
          <a:xfrm>
            <a:off x="28498800" y="19431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49" name="Rounded Rectangle 148"/>
          <p:cNvSpPr/>
          <p:nvPr/>
        </p:nvSpPr>
        <p:spPr bwMode="auto">
          <a:xfrm>
            <a:off x="29184600" y="19431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0" name="Rounded Rectangle 149"/>
          <p:cNvSpPr/>
          <p:nvPr/>
        </p:nvSpPr>
        <p:spPr bwMode="auto">
          <a:xfrm>
            <a:off x="29184600" y="19126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2" name="Rounded Rectangle 151"/>
          <p:cNvSpPr/>
          <p:nvPr/>
        </p:nvSpPr>
        <p:spPr bwMode="auto">
          <a:xfrm>
            <a:off x="29184600" y="18821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3" name="Rounded Rectangle 152"/>
          <p:cNvSpPr/>
          <p:nvPr/>
        </p:nvSpPr>
        <p:spPr bwMode="auto">
          <a:xfrm>
            <a:off x="29489400" y="19431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4" name="Rounded Rectangle 153"/>
          <p:cNvSpPr/>
          <p:nvPr/>
        </p:nvSpPr>
        <p:spPr bwMode="auto">
          <a:xfrm>
            <a:off x="29489400" y="19126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5" name="Rounded Rectangle 154"/>
          <p:cNvSpPr/>
          <p:nvPr/>
        </p:nvSpPr>
        <p:spPr bwMode="auto">
          <a:xfrm>
            <a:off x="29489400" y="18821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6" name="Rounded Rectangle 155"/>
          <p:cNvSpPr/>
          <p:nvPr/>
        </p:nvSpPr>
        <p:spPr bwMode="auto">
          <a:xfrm>
            <a:off x="29489400" y="185166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9" name="Rounded Rectangle 158"/>
          <p:cNvSpPr/>
          <p:nvPr/>
        </p:nvSpPr>
        <p:spPr bwMode="auto">
          <a:xfrm>
            <a:off x="29794200" y="185166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60" name="Rounded Rectangle 159"/>
          <p:cNvSpPr/>
          <p:nvPr/>
        </p:nvSpPr>
        <p:spPr bwMode="auto">
          <a:xfrm>
            <a:off x="29794200" y="18821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79" name="Rounded Rectangle 178"/>
          <p:cNvSpPr/>
          <p:nvPr/>
        </p:nvSpPr>
        <p:spPr bwMode="auto">
          <a:xfrm>
            <a:off x="29794200" y="191262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1" name="Rounded Rectangle 180"/>
          <p:cNvSpPr/>
          <p:nvPr/>
        </p:nvSpPr>
        <p:spPr bwMode="auto">
          <a:xfrm>
            <a:off x="29794200" y="19431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3" name="Rounded Rectangle 182"/>
          <p:cNvSpPr/>
          <p:nvPr/>
        </p:nvSpPr>
        <p:spPr bwMode="auto">
          <a:xfrm>
            <a:off x="30099000" y="18821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4" name="Rounded Rectangle 183"/>
          <p:cNvSpPr/>
          <p:nvPr/>
        </p:nvSpPr>
        <p:spPr bwMode="auto">
          <a:xfrm>
            <a:off x="29184600" y="179070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5" name="Rounded Rectangle 184"/>
          <p:cNvSpPr/>
          <p:nvPr/>
        </p:nvSpPr>
        <p:spPr bwMode="auto">
          <a:xfrm>
            <a:off x="27889200" y="185166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6" name="Rounded Rectangle 185"/>
          <p:cNvSpPr/>
          <p:nvPr/>
        </p:nvSpPr>
        <p:spPr bwMode="auto">
          <a:xfrm>
            <a:off x="27889200" y="18821400"/>
            <a:ext cx="304800" cy="304800"/>
          </a:xfrm>
          <a:prstGeom prst="roundRect">
            <a:avLst>
              <a:gd name="adj" fmla="val 33411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8" name="Rounded Rectangle 187"/>
          <p:cNvSpPr/>
          <p:nvPr/>
        </p:nvSpPr>
        <p:spPr bwMode="auto">
          <a:xfrm>
            <a:off x="22326600" y="20574000"/>
            <a:ext cx="304800" cy="30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4917400" y="15600402"/>
            <a:ext cx="1905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Multicast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22707600" y="20934402"/>
            <a:ext cx="556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Fetch avoided (heuristics) </a:t>
            </a:r>
          </a:p>
        </p:txBody>
      </p:sp>
      <p:sp>
        <p:nvSpPr>
          <p:cNvPr id="191" name="Rounded Rectangle 190"/>
          <p:cNvSpPr/>
          <p:nvPr/>
        </p:nvSpPr>
        <p:spPr bwMode="auto">
          <a:xfrm>
            <a:off x="22326600" y="21031200"/>
            <a:ext cx="304800" cy="3048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23241000" y="14192071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(2) Descriptor distributed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27355800" y="152400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(3) Descriptor</a:t>
            </a:r>
          </a:p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 spawns VM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21793200" y="19851469"/>
            <a:ext cx="6096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effectLst/>
                <a:latin typeface="Arial" pitchFamily="34" charset="0"/>
                <a:cs typeface="Arial" pitchFamily="34" charset="0"/>
              </a:rPr>
              <a:t>(4) State fetched on-demand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19126200" y="20421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VM Clone 1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27965400" y="19775269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VM Clone 2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9" name="Straight Arrow Connector 198"/>
          <p:cNvCxnSpPr/>
          <p:nvPr/>
        </p:nvCxnSpPr>
        <p:spPr bwMode="auto">
          <a:xfrm rot="5400000">
            <a:off x="20116403" y="18211403"/>
            <a:ext cx="762000" cy="79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01" name="Picture 200" descr="switch.gif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765000" y="15316200"/>
            <a:ext cx="2057400" cy="2057400"/>
          </a:xfrm>
          <a:prstGeom prst="rect">
            <a:avLst/>
          </a:prstGeom>
        </p:spPr>
      </p:pic>
      <p:sp>
        <p:nvSpPr>
          <p:cNvPr id="202" name="TextBox 201"/>
          <p:cNvSpPr txBox="1"/>
          <p:nvPr/>
        </p:nvSpPr>
        <p:spPr>
          <a:xfrm>
            <a:off x="26078688" y="18589752"/>
            <a:ext cx="1752600" cy="553998"/>
          </a:xfrm>
          <a:prstGeom prst="rect">
            <a:avLst/>
          </a:prstGeom>
          <a:noFill/>
          <a:ln w="25400"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effectLst/>
                <a:latin typeface="Arial" pitchFamily="34" charset="0"/>
                <a:cs typeface="Arial" pitchFamily="34" charset="0"/>
              </a:rPr>
              <a:t>memtap</a:t>
            </a:r>
            <a:endParaRPr lang="en-US" sz="3000" b="1" dirty="0" smtClean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1869400" y="19181802"/>
            <a:ext cx="1752600" cy="553998"/>
          </a:xfrm>
          <a:prstGeom prst="rect">
            <a:avLst/>
          </a:prstGeom>
          <a:noFill/>
          <a:ln w="25400"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effectLst/>
                <a:latin typeface="Arial" pitchFamily="34" charset="0"/>
                <a:cs typeface="Arial" pitchFamily="34" charset="0"/>
              </a:rPr>
              <a:t>memtap</a:t>
            </a:r>
            <a:endParaRPr lang="en-US" sz="3000" b="1" dirty="0" smtClean="0"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5" name="Straight Arrow Connector 204"/>
          <p:cNvCxnSpPr/>
          <p:nvPr/>
        </p:nvCxnSpPr>
        <p:spPr bwMode="auto">
          <a:xfrm rot="5400000">
            <a:off x="28841700" y="17487900"/>
            <a:ext cx="83820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/>
          <p:nvPr/>
        </p:nvCxnSpPr>
        <p:spPr bwMode="auto">
          <a:xfrm rot="5400000">
            <a:off x="22555200" y="16611600"/>
            <a:ext cx="2743200" cy="2438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0" name="Straight Arrow Connector 209"/>
          <p:cNvCxnSpPr>
            <a:endCxn id="202" idx="0"/>
          </p:cNvCxnSpPr>
          <p:nvPr/>
        </p:nvCxnSpPr>
        <p:spPr bwMode="auto">
          <a:xfrm rot="16200000" flipH="1">
            <a:off x="25480518" y="17115282"/>
            <a:ext cx="2054352" cy="894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7" name="Rounded Rectangle 186"/>
          <p:cNvSpPr/>
          <p:nvPr/>
        </p:nvSpPr>
        <p:spPr bwMode="auto">
          <a:xfrm>
            <a:off x="26441400" y="17373600"/>
            <a:ext cx="304800" cy="30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cxnSp>
        <p:nvCxnSpPr>
          <p:cNvPr id="214" name="Straight Arrow Connector 213"/>
          <p:cNvCxnSpPr/>
          <p:nvPr/>
        </p:nvCxnSpPr>
        <p:spPr bwMode="auto">
          <a:xfrm rot="16200000" flipH="1">
            <a:off x="26555700" y="17792700"/>
            <a:ext cx="609600" cy="381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8" name="Straight Arrow Connector 217"/>
          <p:cNvCxnSpPr/>
          <p:nvPr/>
        </p:nvCxnSpPr>
        <p:spPr bwMode="auto">
          <a:xfrm rot="10800000" flipV="1">
            <a:off x="23012400" y="17907000"/>
            <a:ext cx="685800" cy="609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Rounded Rectangle 88"/>
          <p:cNvSpPr/>
          <p:nvPr/>
        </p:nvSpPr>
        <p:spPr bwMode="auto">
          <a:xfrm>
            <a:off x="23698200" y="17602200"/>
            <a:ext cx="304800" cy="30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cxnSp>
        <p:nvCxnSpPr>
          <p:cNvPr id="228" name="Straight Arrow Connector 227"/>
          <p:cNvCxnSpPr>
            <a:stCxn id="137" idx="3"/>
            <a:endCxn id="201" idx="1"/>
          </p:cNvCxnSpPr>
          <p:nvPr/>
        </p:nvCxnSpPr>
        <p:spPr bwMode="auto">
          <a:xfrm>
            <a:off x="22783800" y="15849600"/>
            <a:ext cx="1981200" cy="4953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1" name="Rounded Rectangle 230"/>
          <p:cNvSpPr/>
          <p:nvPr/>
        </p:nvSpPr>
        <p:spPr bwMode="auto">
          <a:xfrm>
            <a:off x="23622000" y="15925800"/>
            <a:ext cx="304800" cy="30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  <p:cxnSp>
        <p:nvCxnSpPr>
          <p:cNvPr id="232" name="Straight Arrow Connector 231"/>
          <p:cNvCxnSpPr/>
          <p:nvPr/>
        </p:nvCxnSpPr>
        <p:spPr bwMode="auto">
          <a:xfrm>
            <a:off x="22677120" y="14401800"/>
            <a:ext cx="2209800" cy="1828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35" name="Straight Arrow Connector 234"/>
          <p:cNvCxnSpPr/>
          <p:nvPr/>
        </p:nvCxnSpPr>
        <p:spPr bwMode="auto">
          <a:xfrm>
            <a:off x="26746200" y="16459200"/>
            <a:ext cx="1143000" cy="3531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38" name="Straight Arrow Connector 237"/>
          <p:cNvCxnSpPr/>
          <p:nvPr/>
        </p:nvCxnSpPr>
        <p:spPr bwMode="auto">
          <a:xfrm rot="10800000" flipV="1">
            <a:off x="21869400" y="16459200"/>
            <a:ext cx="2971800" cy="990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241" name="TextBox 240"/>
          <p:cNvSpPr txBox="1"/>
          <p:nvPr/>
        </p:nvSpPr>
        <p:spPr>
          <a:xfrm>
            <a:off x="22707600" y="20477202"/>
            <a:ext cx="556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Fetched page</a:t>
            </a:r>
          </a:p>
        </p:txBody>
      </p:sp>
      <p:cxnSp>
        <p:nvCxnSpPr>
          <p:cNvPr id="246" name="Straight Connector 245"/>
          <p:cNvCxnSpPr/>
          <p:nvPr/>
        </p:nvCxnSpPr>
        <p:spPr bwMode="auto">
          <a:xfrm rot="16200000" flipH="1">
            <a:off x="18478500" y="14973300"/>
            <a:ext cx="1676400" cy="160020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</TotalTime>
  <Words>390</Words>
  <Application>Microsoft PowerPoint</Application>
  <PresentationFormat>Custom</PresentationFormat>
  <Paragraphs>104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MegaPrint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vertical poster template</dc:title>
  <dc:creator>Jay Buckley</dc:creator>
  <dc:description>Call if we can help   800-590-7850_x000d_
_x000d_
(c) Copyright MegaPrint 2001</dc:description>
  <cp:lastModifiedBy>Andres Lagar-Cavilla</cp:lastModifiedBy>
  <cp:revision>141</cp:revision>
  <cp:lastPrinted>2000-08-03T00:31:24Z</cp:lastPrinted>
  <dcterms:created xsi:type="dcterms:W3CDTF">2000-02-09T15:01:13Z</dcterms:created>
  <dcterms:modified xsi:type="dcterms:W3CDTF">2008-06-19T20:41:46Z</dcterms:modified>
</cp:coreProperties>
</file>